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337" r:id="rId2"/>
    <p:sldId id="330" r:id="rId3"/>
    <p:sldId id="370" r:id="rId4"/>
    <p:sldId id="340" r:id="rId5"/>
    <p:sldId id="345" r:id="rId6"/>
    <p:sldId id="346" r:id="rId7"/>
    <p:sldId id="338" r:id="rId8"/>
    <p:sldId id="371" r:id="rId9"/>
    <p:sldId id="336" r:id="rId10"/>
    <p:sldId id="354" r:id="rId11"/>
    <p:sldId id="359" r:id="rId12"/>
    <p:sldId id="357" r:id="rId13"/>
    <p:sldId id="358" r:id="rId14"/>
    <p:sldId id="362" r:id="rId15"/>
    <p:sldId id="343" r:id="rId16"/>
    <p:sldId id="360" r:id="rId17"/>
    <p:sldId id="361" r:id="rId18"/>
    <p:sldId id="350" r:id="rId19"/>
    <p:sldId id="351" r:id="rId20"/>
    <p:sldId id="348" r:id="rId21"/>
    <p:sldId id="373" r:id="rId22"/>
    <p:sldId id="374" r:id="rId23"/>
    <p:sldId id="352" r:id="rId24"/>
    <p:sldId id="368" r:id="rId25"/>
    <p:sldId id="372" r:id="rId26"/>
    <p:sldId id="375" r:id="rId27"/>
    <p:sldId id="349" r:id="rId28"/>
    <p:sldId id="353" r:id="rId29"/>
    <p:sldId id="331" r:id="rId30"/>
    <p:sldId id="363" r:id="rId31"/>
    <p:sldId id="364" r:id="rId32"/>
    <p:sldId id="366" r:id="rId33"/>
    <p:sldId id="365" r:id="rId34"/>
    <p:sldId id="369" r:id="rId35"/>
    <p:sldId id="377" r:id="rId36"/>
    <p:sldId id="367" r:id="rId37"/>
    <p:sldId id="376" r:id="rId3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E9E9E9"/>
    <a:srgbClr val="FFCE00"/>
    <a:srgbClr val="B08D00"/>
    <a:srgbClr val="FFF6C5"/>
    <a:srgbClr val="00AED8"/>
    <a:srgbClr val="7A7A7A"/>
    <a:srgbClr val="E0B400"/>
    <a:srgbClr val="877B31"/>
    <a:srgbClr val="BF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37"/>
    <p:restoredTop sz="86401"/>
  </p:normalViewPr>
  <p:slideViewPr>
    <p:cSldViewPr snapToGrid="0" snapToObjects="1">
      <p:cViewPr>
        <p:scale>
          <a:sx n="87" d="100"/>
          <a:sy n="87" d="100"/>
        </p:scale>
        <p:origin x="576" y="6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03.07.2019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161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9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03.07.2019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03.07.2019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33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03.07.2019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4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03.07.2019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03.07.2019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03.07.2019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03.07.2019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03.07.2019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03.07.2019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03.07.2019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03.07.2019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03.07.2019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wojtek@pp.org.p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8175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Co będzie ze mną po śmierci?</a:t>
            </a:r>
            <a:br>
              <a:rPr lang="pl-PL" dirty="0" smtClean="0"/>
            </a:br>
            <a:r>
              <a:rPr lang="pl-PL" sz="4900" dirty="0" smtClean="0"/>
              <a:t>Nadzieja ucznia Jezusa.</a:t>
            </a:r>
            <a:endParaRPr lang="pl-PL" sz="4900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luty - czerwiec 2019</a:t>
            </a:r>
          </a:p>
          <a:p>
            <a:pPr algn="r"/>
            <a:r>
              <a:rPr lang="pl-PL" dirty="0" smtClean="0"/>
              <a:t>Wersja ciągle robocza</a:t>
            </a:r>
            <a:br>
              <a:rPr lang="pl-PL" dirty="0" smtClean="0"/>
            </a:br>
            <a:r>
              <a:rPr lang="pl-PL" dirty="0" smtClean="0">
                <a:hlinkClick r:id="rId3"/>
              </a:rPr>
              <a:t>wojtek@pp.org.pl</a:t>
            </a:r>
            <a:endParaRPr lang="pl-PL" dirty="0" smtClean="0"/>
          </a:p>
          <a:p>
            <a:pPr algn="r"/>
            <a:endParaRPr lang="pl-PL" dirty="0"/>
          </a:p>
          <a:p>
            <a:pPr algn="r"/>
            <a:endParaRPr lang="pl-PL" dirty="0" smtClean="0"/>
          </a:p>
          <a:p>
            <a:pPr algn="r"/>
            <a:r>
              <a:rPr lang="pl-PL" dirty="0" err="1" smtClean="0"/>
              <a:t>ToDo</a:t>
            </a:r>
            <a:r>
              <a:rPr lang="pl-PL" dirty="0" smtClean="0"/>
              <a:t>: Wstawić obrazki do _FIKI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59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Biblijny plan dziejów a Święta </a:t>
            </a:r>
            <a:r>
              <a:rPr lang="pl-PL" altLang="pl-PL" dirty="0" smtClean="0"/>
              <a:t>Pana w Kpł23</a:t>
            </a:r>
            <a:br>
              <a:rPr lang="pl-PL" altLang="pl-PL" dirty="0" smtClean="0"/>
            </a:br>
            <a:endParaRPr lang="pl-PL" altLang="pl-PL" dirty="0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8" name="pole tekstowe 1"/>
          <p:cNvSpPr txBox="1">
            <a:spLocks noChangeArrowheads="1"/>
          </p:cNvSpPr>
          <p:nvPr/>
        </p:nvSpPr>
        <p:spPr bwMode="auto">
          <a:xfrm>
            <a:off x="618472" y="5000063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</a:t>
            </a:r>
            <a:r>
              <a:rPr lang="pl-PL" altLang="pl-PL" sz="1400" dirty="0" smtClean="0"/>
              <a:t>Pana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 smtClean="0"/>
              <a:t>#2</a:t>
            </a:r>
            <a:r>
              <a:rPr lang="pl-PL" altLang="pl-PL" sz="1400" dirty="0"/>
              <a:t>. Święto Przaśników dla </a:t>
            </a:r>
            <a:r>
              <a:rPr lang="pl-PL" altLang="pl-PL" sz="1400" dirty="0" smtClean="0"/>
              <a:t>Pana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</a:t>
            </a:r>
            <a:r>
              <a:rPr lang="pl-PL" altLang="pl-PL" sz="1400" dirty="0" smtClean="0"/>
              <a:t>pierwocin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</a:t>
            </a:r>
            <a:r>
              <a:rPr lang="pl-PL" altLang="pl-PL" sz="1400" dirty="0" smtClean="0"/>
              <a:t>Pana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</a:t>
            </a:r>
            <a:r>
              <a:rPr lang="pl-PL" altLang="pl-PL" sz="1400" dirty="0" smtClean="0"/>
              <a:t>trąb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</a:t>
            </a:r>
            <a:r>
              <a:rPr lang="pl-PL" altLang="pl-PL" sz="1400" dirty="0" smtClean="0"/>
              <a:t>przebłagania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</a:t>
            </a:r>
            <a:r>
              <a:rPr lang="pl-PL" altLang="pl-PL" sz="1400" dirty="0" smtClean="0"/>
              <a:t>namiotów</a:t>
            </a:r>
            <a:endParaRPr lang="pl-PL" altLang="pl-PL" sz="1400" dirty="0"/>
          </a:p>
        </p:txBody>
      </p:sp>
      <p:grpSp>
        <p:nvGrpSpPr>
          <p:cNvPr id="17" name="Grupa 16"/>
          <p:cNvGrpSpPr/>
          <p:nvPr/>
        </p:nvGrpSpPr>
        <p:grpSpPr>
          <a:xfrm>
            <a:off x="5707557" y="5215506"/>
            <a:ext cx="3166940" cy="1169551"/>
            <a:chOff x="8729052" y="3653745"/>
            <a:chExt cx="3166940" cy="1169551"/>
          </a:xfrm>
        </p:grpSpPr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11047785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 flipV="1">
              <a:off x="11047785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 flipV="1">
              <a:off x="11065185" y="4255658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>
                <a:latin typeface="Arial" charset="0"/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V="1">
              <a:off x="11065185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23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b="1" dirty="0" smtClean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 smtClean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 smtClean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 smtClean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 smtClean="0"/>
                <a:t>Kościół </a:t>
              </a:r>
              <a:r>
                <a:rPr lang="mr-IN" altLang="pl-PL" sz="1400" dirty="0" smtClean="0"/>
                <a:t>–</a:t>
              </a:r>
              <a:r>
                <a:rPr lang="pl-PL" altLang="pl-PL" sz="1400" dirty="0" smtClean="0"/>
                <a:t> Ciało Chrystusa</a:t>
              </a:r>
              <a:endParaRPr lang="pl-PL" altLang="pl-PL" sz="1400" dirty="0"/>
            </a:p>
          </p:txBody>
        </p:sp>
      </p:grpSp>
      <p:sp>
        <p:nvSpPr>
          <p:cNvPr id="2" name="PoleTekstowe 1"/>
          <p:cNvSpPr txBox="1"/>
          <p:nvPr/>
        </p:nvSpPr>
        <p:spPr>
          <a:xfrm>
            <a:off x="3917950" y="3115361"/>
            <a:ext cx="6187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 smtClean="0">
                <a:solidFill>
                  <a:srgbClr val="FF0000"/>
                </a:solidFill>
              </a:rPr>
              <a:t>Zachęcam do samodzielnego studium tematu:</a:t>
            </a:r>
            <a:br>
              <a:rPr lang="pl-PL" sz="2400" b="1" i="1" dirty="0" smtClean="0">
                <a:solidFill>
                  <a:srgbClr val="FF0000"/>
                </a:solidFill>
              </a:rPr>
            </a:br>
            <a:r>
              <a:rPr lang="pl-PL" sz="2400" b="1" i="1" dirty="0" smtClean="0">
                <a:solidFill>
                  <a:srgbClr val="FF0000"/>
                </a:solidFill>
              </a:rPr>
              <a:t>Księga Kapłańska</a:t>
            </a:r>
            <a:r>
              <a:rPr lang="pl-PL" sz="2400" b="1" i="1" smtClean="0">
                <a:solidFill>
                  <a:srgbClr val="FF0000"/>
                </a:solidFill>
              </a:rPr>
              <a:t>, rozdział 23.</a:t>
            </a:r>
            <a:endParaRPr lang="pl-PL" sz="2400" b="1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17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Biblijny plan dziejów a Święta </a:t>
            </a:r>
            <a:r>
              <a:rPr lang="pl-PL" altLang="pl-PL" dirty="0" smtClean="0"/>
              <a:t>Pana w Kpł23</a:t>
            </a:r>
            <a:br>
              <a:rPr lang="pl-PL" altLang="pl-PL" dirty="0" smtClean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2362201" y="3937000"/>
            <a:ext cx="7654925" cy="0"/>
          </a:xfrm>
          <a:prstGeom prst="line">
            <a:avLst/>
          </a:prstGeom>
          <a:noFill/>
          <a:ln w="57150">
            <a:solidFill>
              <a:srgbClr val="2D892D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62839" y="2195513"/>
            <a:ext cx="376113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4" name="pole tekstowe 1"/>
          <p:cNvSpPr txBox="1">
            <a:spLocks noChangeArrowheads="1"/>
          </p:cNvSpPr>
          <p:nvPr/>
        </p:nvSpPr>
        <p:spPr bwMode="auto">
          <a:xfrm>
            <a:off x="616116" y="4999301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ukrzyżowanie, śmierć jako </a:t>
            </a:r>
            <a:r>
              <a:rPr lang="pl-PL" altLang="pl-PL" sz="1400" dirty="0" smtClean="0"/>
              <a:t>Pana Jezusa jako Baranka Bożego gładzącego grzech świata.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#2. Święto Przaśników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</a:t>
            </a:r>
            <a:r>
              <a:rPr lang="pl-PL" altLang="pl-PL" sz="1400" dirty="0" smtClean="0"/>
              <a:t>lud Boży poza Egiptem, oczyszczenie </a:t>
            </a:r>
            <a:r>
              <a:rPr lang="pl-PL" altLang="pl-PL" sz="1400" dirty="0"/>
              <a:t>z grzechu, </a:t>
            </a:r>
            <a:r>
              <a:rPr lang="pl-PL" altLang="pl-PL" sz="1400" dirty="0" smtClean="0"/>
              <a:t>uświęcenie.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pierwocin </a:t>
            </a:r>
            <a:r>
              <a:rPr lang="mr-IN" altLang="pl-PL" sz="1400" dirty="0"/>
              <a:t>–</a:t>
            </a:r>
            <a:r>
              <a:rPr lang="pl-PL" altLang="pl-PL" sz="1400" dirty="0"/>
              <a:t> pierwszy dzień po szabacie, zmartwychwstanie Pana </a:t>
            </a:r>
            <a:r>
              <a:rPr lang="pl-PL" altLang="pl-PL" sz="1400" dirty="0" smtClean="0"/>
              <a:t>Jezusa jako pierwszego.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zesłanie Ducha </a:t>
            </a:r>
            <a:r>
              <a:rPr lang="pl-PL" altLang="pl-PL" sz="1400" dirty="0" smtClean="0"/>
              <a:t>Świętego - zbawienie</a:t>
            </a:r>
            <a:r>
              <a:rPr lang="pl-PL" altLang="pl-PL" sz="1400" dirty="0"/>
              <a:t>, uświęcenie i napełnienie Duchem Świętym 3000 Żydów.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trąb </a:t>
            </a:r>
            <a:r>
              <a:rPr lang="mr-IN" altLang="pl-PL" sz="1400" dirty="0"/>
              <a:t>–</a:t>
            </a:r>
            <a:r>
              <a:rPr lang="pl-PL" altLang="pl-PL" sz="1400" dirty="0"/>
              <a:t> (?) </a:t>
            </a:r>
            <a:r>
              <a:rPr lang="pl-PL" altLang="pl-PL" sz="1400" dirty="0" smtClean="0"/>
              <a:t>zmartwychwstanie </a:t>
            </a:r>
            <a:r>
              <a:rPr lang="pl-PL" altLang="pl-PL" sz="1400" dirty="0"/>
              <a:t>u</a:t>
            </a:r>
            <a:r>
              <a:rPr lang="pl-PL" altLang="pl-PL" sz="1400" dirty="0" smtClean="0"/>
              <a:t>marłych </a:t>
            </a:r>
            <a:r>
              <a:rPr lang="pl-PL" altLang="pl-PL" sz="1400" dirty="0"/>
              <a:t>w </a:t>
            </a:r>
            <a:r>
              <a:rPr lang="pl-PL" altLang="pl-PL" sz="1400" dirty="0" smtClean="0"/>
              <a:t>Chrystusie, przyjście Pana po swój Kościół.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przebłagania </a:t>
            </a:r>
            <a:r>
              <a:rPr lang="mr-IN" altLang="pl-PL" sz="1400" dirty="0"/>
              <a:t>–</a:t>
            </a:r>
            <a:r>
              <a:rPr lang="pl-PL" altLang="pl-PL" sz="1400" dirty="0"/>
              <a:t> (?) wybawienie </a:t>
            </a:r>
            <a:r>
              <a:rPr lang="pl-PL" altLang="pl-PL" sz="1400" dirty="0" smtClean="0"/>
              <a:t>resztki Izraela</a:t>
            </a:r>
            <a:r>
              <a:rPr lang="pl-PL" altLang="pl-PL" sz="1400" dirty="0"/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namiotów </a:t>
            </a:r>
            <a:r>
              <a:rPr lang="mr-IN" altLang="pl-PL" sz="1400" dirty="0"/>
              <a:t>–</a:t>
            </a:r>
            <a:r>
              <a:rPr lang="pl-PL" altLang="pl-PL" sz="1400" dirty="0"/>
              <a:t> (?) </a:t>
            </a:r>
            <a:r>
              <a:rPr lang="pl-PL" altLang="pl-PL" sz="1400" dirty="0" smtClean="0"/>
              <a:t>objęcie królowania w Tysiącletnim Królestwie.</a:t>
            </a:r>
            <a:endParaRPr lang="pl-PL" altLang="pl-PL" sz="1400" dirty="0"/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62" name="pole tekstowe 61"/>
          <p:cNvSpPr txBox="1"/>
          <p:nvPr/>
        </p:nvSpPr>
        <p:spPr>
          <a:xfrm rot="19853123">
            <a:off x="-190031" y="982851"/>
            <a:ext cx="5853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rgbClr val="FF0000"/>
                </a:solidFill>
              </a:rPr>
              <a:t>Jakie to skomplikowane!!!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3" name="Grupa 62"/>
          <p:cNvGrpSpPr/>
          <p:nvPr/>
        </p:nvGrpSpPr>
        <p:grpSpPr>
          <a:xfrm>
            <a:off x="9294848" y="1921242"/>
            <a:ext cx="2388438" cy="900246"/>
            <a:chOff x="8729052" y="3653745"/>
            <a:chExt cx="3032963" cy="1143179"/>
          </a:xfrm>
        </p:grpSpPr>
        <p:sp>
          <p:nvSpPr>
            <p:cNvPr id="64" name="Line 6"/>
            <p:cNvSpPr>
              <a:spLocks noChangeShapeType="1"/>
            </p:cNvSpPr>
            <p:nvPr/>
          </p:nvSpPr>
          <p:spPr bwMode="auto">
            <a:xfrm>
              <a:off x="10913806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65" name="Line 5"/>
            <p:cNvSpPr>
              <a:spLocks noChangeShapeType="1"/>
            </p:cNvSpPr>
            <p:nvPr/>
          </p:nvSpPr>
          <p:spPr bwMode="auto">
            <a:xfrm flipV="1">
              <a:off x="10913806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66" name="Line 6"/>
            <p:cNvSpPr>
              <a:spLocks noChangeShapeType="1"/>
            </p:cNvSpPr>
            <p:nvPr/>
          </p:nvSpPr>
          <p:spPr bwMode="auto">
            <a:xfrm flipV="1">
              <a:off x="10931208" y="4255659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67" name="Line 13"/>
            <p:cNvSpPr>
              <a:spLocks noChangeShapeType="1"/>
            </p:cNvSpPr>
            <p:nvPr/>
          </p:nvSpPr>
          <p:spPr bwMode="auto">
            <a:xfrm flipV="1">
              <a:off x="10931208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68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4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 smtClean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Kościół </a:t>
              </a:r>
              <a:r>
                <a:rPr lang="mr-IN" altLang="pl-PL" sz="1050" dirty="0" smtClean="0"/>
                <a:t>–</a:t>
              </a:r>
              <a:r>
                <a:rPr lang="pl-PL" altLang="pl-PL" sz="1050" dirty="0" smtClean="0"/>
                <a:t> Ciało Chrystusa</a:t>
              </a:r>
              <a:endParaRPr lang="pl-PL" altLang="pl-PL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1771582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Biblijny plan dziejów – część </a:t>
            </a:r>
            <a:r>
              <a:rPr lang="pl-PL" altLang="pl-PL" dirty="0" smtClean="0"/>
              <a:t>wykonana</a:t>
            </a:r>
            <a:br>
              <a:rPr lang="pl-PL" altLang="pl-PL" dirty="0" smtClean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2362201" y="3937000"/>
            <a:ext cx="7654925" cy="0"/>
          </a:xfrm>
          <a:prstGeom prst="line">
            <a:avLst/>
          </a:prstGeom>
          <a:noFill/>
          <a:ln w="57150">
            <a:solidFill>
              <a:srgbClr val="2D892D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36049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3" name="pole tekstowe 1"/>
          <p:cNvSpPr txBox="1">
            <a:spLocks noChangeArrowheads="1"/>
          </p:cNvSpPr>
          <p:nvPr/>
        </p:nvSpPr>
        <p:spPr bwMode="auto">
          <a:xfrm>
            <a:off x="1526877" y="4901149"/>
            <a:ext cx="994155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#S. </a:t>
            </a:r>
            <a:r>
              <a:rPr lang="pl-PL" altLang="pl-PL" sz="1600" b="1" dirty="0" smtClean="0"/>
              <a:t>Stworzenie</a:t>
            </a:r>
            <a:r>
              <a:rPr lang="pl-PL" altLang="pl-PL" sz="1600" dirty="0" smtClean="0"/>
              <a:t> (</a:t>
            </a:r>
            <a:r>
              <a:rPr lang="pl-PL" altLang="pl-PL" sz="1600" i="1" dirty="0" smtClean="0"/>
              <a:t>Na początku było Słowo</a:t>
            </a:r>
            <a:r>
              <a:rPr lang="mr-IN" altLang="pl-PL" sz="1600" dirty="0" smtClean="0"/>
              <a:t>…</a:t>
            </a:r>
            <a:r>
              <a:rPr lang="pl-PL" altLang="pl-PL" sz="1600" dirty="0" smtClean="0"/>
              <a:t> i wszystko przez nie się stało).</a:t>
            </a: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dirty="0" smtClean="0"/>
              <a:t>#0. </a:t>
            </a:r>
            <a:r>
              <a:rPr lang="pl-PL" altLang="pl-PL" sz="1600" b="1" dirty="0" smtClean="0"/>
              <a:t>Wcielenie</a:t>
            </a:r>
            <a:r>
              <a:rPr lang="pl-PL" altLang="pl-PL" sz="1600" dirty="0" smtClean="0"/>
              <a:t> </a:t>
            </a:r>
            <a:r>
              <a:rPr lang="pl-PL" altLang="pl-PL" sz="1600" dirty="0"/>
              <a:t>(Nazaret, anioł Gabriel, panna Maria, Betlejem, mędrcy ze wschodu</a:t>
            </a:r>
            <a:r>
              <a:rPr lang="pl-PL" altLang="pl-PL" sz="1600" dirty="0" smtClean="0"/>
              <a:t>).</a:t>
            </a:r>
            <a:endParaRPr lang="pl-PL" altLang="pl-PL" sz="1600" dirty="0"/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#1. </a:t>
            </a:r>
            <a:r>
              <a:rPr lang="pl-PL" altLang="pl-PL" sz="1600" b="1" dirty="0" smtClean="0"/>
              <a:t>Ukrzyżowanie</a:t>
            </a:r>
            <a:r>
              <a:rPr lang="pl-PL" altLang="pl-PL" sz="1600" dirty="0"/>
              <a:t>, śmierć Jezusa jako Baranka </a:t>
            </a:r>
            <a:r>
              <a:rPr lang="pl-PL" altLang="pl-PL" sz="1600" dirty="0" smtClean="0"/>
              <a:t>Bożego.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#2. </a:t>
            </a:r>
            <a:r>
              <a:rPr lang="pl-PL" altLang="pl-PL" sz="1600" b="1" dirty="0" smtClean="0"/>
              <a:t>Odkupienie</a:t>
            </a:r>
            <a:r>
              <a:rPr lang="pl-PL" altLang="pl-PL" sz="1600" dirty="0" smtClean="0"/>
              <a:t>, usprawiedliwienie grzeszników.</a:t>
            </a:r>
            <a:endParaRPr lang="pl-PL" altLang="pl-PL" sz="1600" dirty="0"/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#3. </a:t>
            </a:r>
            <a:r>
              <a:rPr lang="pl-PL" altLang="pl-PL" sz="1600" b="1" dirty="0" smtClean="0"/>
              <a:t>Zmartwychwstanie</a:t>
            </a:r>
            <a:r>
              <a:rPr lang="pl-PL" altLang="pl-PL" sz="1600" dirty="0" smtClean="0"/>
              <a:t> </a:t>
            </a:r>
            <a:r>
              <a:rPr lang="pl-PL" altLang="pl-PL" sz="1600" dirty="0"/>
              <a:t>Pana </a:t>
            </a:r>
            <a:r>
              <a:rPr lang="pl-PL" altLang="pl-PL" sz="1600" dirty="0" smtClean="0"/>
              <a:t>Jezusa.</a:t>
            </a:r>
            <a:endParaRPr lang="pl-PL" altLang="pl-PL" sz="1600" dirty="0"/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#W. </a:t>
            </a:r>
            <a:r>
              <a:rPr lang="pl-PL" altLang="pl-PL" sz="1600" b="1" dirty="0" smtClean="0"/>
              <a:t>Wniebowstąpienie</a:t>
            </a:r>
            <a:r>
              <a:rPr lang="pl-PL" altLang="pl-PL" sz="1600" dirty="0" smtClean="0"/>
              <a:t> w nowym, chwalebnym ciele.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#4. </a:t>
            </a:r>
            <a:r>
              <a:rPr lang="pl-PL" altLang="pl-PL" sz="1600" b="1" dirty="0" smtClean="0"/>
              <a:t>Zesłanie </a:t>
            </a:r>
            <a:r>
              <a:rPr lang="pl-PL" altLang="pl-PL" sz="1600" b="1" dirty="0"/>
              <a:t>Ducha </a:t>
            </a:r>
            <a:r>
              <a:rPr lang="pl-PL" altLang="pl-PL" sz="1600" b="1" dirty="0" smtClean="0"/>
              <a:t>Świętego.</a:t>
            </a:r>
            <a:endParaRPr lang="pl-PL" altLang="pl-PL" sz="1600" dirty="0"/>
          </a:p>
        </p:txBody>
      </p:sp>
      <p:sp>
        <p:nvSpPr>
          <p:cNvPr id="64" name="Prostokąt 63"/>
          <p:cNvSpPr/>
          <p:nvPr/>
        </p:nvSpPr>
        <p:spPr>
          <a:xfrm>
            <a:off x="5830887" y="1147764"/>
            <a:ext cx="5199063" cy="3684117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" name="Oval 28"/>
          <p:cNvSpPr>
            <a:spLocks noChangeArrowheads="1"/>
          </p:cNvSpPr>
          <p:nvPr/>
        </p:nvSpPr>
        <p:spPr bwMode="auto">
          <a:xfrm>
            <a:off x="2518937" y="311188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 smtClean="0">
                <a:latin typeface="Arial" charset="0"/>
              </a:rPr>
              <a:t>0</a:t>
            </a:r>
            <a:endParaRPr lang="pl-PL" sz="1200" b="1" dirty="0">
              <a:latin typeface="Arial" charset="0"/>
            </a:endParaRPr>
          </a:p>
        </p:txBody>
      </p:sp>
      <p:sp>
        <p:nvSpPr>
          <p:cNvPr id="66" name="Oval 28"/>
          <p:cNvSpPr>
            <a:spLocks noChangeArrowheads="1"/>
          </p:cNvSpPr>
          <p:nvPr/>
        </p:nvSpPr>
        <p:spPr bwMode="auto">
          <a:xfrm>
            <a:off x="1725120" y="2088626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S</a:t>
            </a:r>
          </a:p>
        </p:txBody>
      </p:sp>
      <p:sp>
        <p:nvSpPr>
          <p:cNvPr id="68" name="Oval 30"/>
          <p:cNvSpPr>
            <a:spLocks noChangeArrowheads="1"/>
          </p:cNvSpPr>
          <p:nvPr/>
        </p:nvSpPr>
        <p:spPr bwMode="auto">
          <a:xfrm>
            <a:off x="3560764" y="341063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100" b="1" smtClean="0">
                <a:latin typeface="Arial" charset="0"/>
              </a:rPr>
              <a:t>W</a:t>
            </a:r>
            <a:endParaRPr lang="pl-PL" sz="11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252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Biblijny plan dziejów – część </a:t>
            </a:r>
            <a:r>
              <a:rPr lang="pl-PL" altLang="pl-PL" dirty="0" smtClean="0"/>
              <a:t>zaplanowana</a:t>
            </a:r>
            <a:br>
              <a:rPr lang="pl-PL" altLang="pl-PL" dirty="0" smtClean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2362201" y="3937000"/>
            <a:ext cx="7654925" cy="0"/>
          </a:xfrm>
          <a:prstGeom prst="line">
            <a:avLst/>
          </a:prstGeom>
          <a:noFill/>
          <a:ln w="57150">
            <a:solidFill>
              <a:srgbClr val="2D892D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3" name="Prostokąt 62"/>
          <p:cNvSpPr/>
          <p:nvPr/>
        </p:nvSpPr>
        <p:spPr>
          <a:xfrm>
            <a:off x="1280160" y="1198565"/>
            <a:ext cx="3380741" cy="3556316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pole tekstowe 1"/>
          <p:cNvSpPr txBox="1">
            <a:spLocks noChangeArrowheads="1"/>
          </p:cNvSpPr>
          <p:nvPr/>
        </p:nvSpPr>
        <p:spPr bwMode="auto">
          <a:xfrm>
            <a:off x="1557021" y="4870683"/>
            <a:ext cx="994155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#5. </a:t>
            </a:r>
            <a:r>
              <a:rPr lang="pl-PL" altLang="pl-PL" sz="1600" b="1" dirty="0" smtClean="0"/>
              <a:t>Zmartwychwstanie</a:t>
            </a:r>
            <a:r>
              <a:rPr lang="pl-PL" altLang="pl-PL" sz="1600" dirty="0" smtClean="0"/>
              <a:t> </a:t>
            </a:r>
            <a:r>
              <a:rPr lang="pl-PL" altLang="pl-PL" sz="1600" dirty="0"/>
              <a:t>umarłych w </a:t>
            </a:r>
            <a:r>
              <a:rPr lang="pl-PL" altLang="pl-PL" sz="1600" dirty="0" smtClean="0"/>
              <a:t>Chrystusie i </a:t>
            </a:r>
            <a:r>
              <a:rPr lang="pl-PL" altLang="pl-PL" sz="1600" dirty="0"/>
              <a:t>zabranie Kościoła do </a:t>
            </a:r>
            <a:r>
              <a:rPr lang="pl-PL" altLang="pl-PL" sz="1600" dirty="0" smtClean="0"/>
              <a:t>Nieba.</a:t>
            </a:r>
            <a:endParaRPr lang="pl-PL" altLang="pl-PL" sz="1600" dirty="0"/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#T. </a:t>
            </a:r>
            <a:r>
              <a:rPr lang="pl-PL" altLang="pl-PL" sz="1600" b="1" dirty="0" smtClean="0"/>
              <a:t>Trybunał Chrystusowy</a:t>
            </a:r>
            <a:r>
              <a:rPr lang="pl-PL" altLang="pl-PL" sz="1600" dirty="0" smtClean="0"/>
              <a:t> - rozliczenie </a:t>
            </a:r>
            <a:r>
              <a:rPr lang="pl-PL" altLang="pl-PL" sz="1600" dirty="0"/>
              <a:t>sług, przydział nowych ubrań, wesele </a:t>
            </a:r>
            <a:r>
              <a:rPr lang="pl-PL" altLang="pl-PL" sz="1600" dirty="0" smtClean="0"/>
              <a:t>Baranka.</a:t>
            </a:r>
            <a:endParaRPr lang="pl-PL" altLang="pl-PL" sz="1600" dirty="0"/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#8. </a:t>
            </a:r>
            <a:r>
              <a:rPr lang="pl-PL" altLang="pl-PL" sz="1600" b="1" dirty="0" smtClean="0"/>
              <a:t>Przyjście</a:t>
            </a:r>
            <a:r>
              <a:rPr lang="pl-PL" altLang="pl-PL" sz="1600" dirty="0" smtClean="0"/>
              <a:t> </a:t>
            </a:r>
            <a:r>
              <a:rPr lang="pl-PL" altLang="pl-PL" sz="1600" dirty="0"/>
              <a:t>Pana Jezusa „w chwale” i </a:t>
            </a:r>
            <a:r>
              <a:rPr lang="pl-PL" altLang="pl-PL" sz="1600" b="1" dirty="0"/>
              <a:t>ustanowienie</a:t>
            </a:r>
            <a:r>
              <a:rPr lang="pl-PL" altLang="pl-PL" sz="1600" dirty="0"/>
              <a:t> Królestwa </a:t>
            </a:r>
            <a:r>
              <a:rPr lang="pl-PL" altLang="pl-PL" sz="1600" dirty="0" smtClean="0"/>
              <a:t>Mesjasza.</a:t>
            </a:r>
            <a:endParaRPr lang="pl-PL" altLang="pl-PL" sz="1600" dirty="0"/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#K. Ostatni </a:t>
            </a:r>
            <a:r>
              <a:rPr lang="pl-PL" altLang="pl-PL" sz="1600" b="1" dirty="0"/>
              <a:t>bunt</a:t>
            </a:r>
            <a:r>
              <a:rPr lang="pl-PL" altLang="pl-PL" sz="1600" dirty="0"/>
              <a:t> ludzi i uwolnionego </a:t>
            </a:r>
            <a:r>
              <a:rPr lang="pl-PL" altLang="pl-PL" sz="1600" dirty="0" smtClean="0"/>
              <a:t>Szatana.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#S. </a:t>
            </a:r>
            <a:r>
              <a:rPr lang="pl-PL" altLang="pl-PL" sz="1600" b="1" dirty="0" smtClean="0"/>
              <a:t>Zmartwychwstanie</a:t>
            </a:r>
            <a:r>
              <a:rPr lang="pl-PL" altLang="pl-PL" sz="1600" dirty="0" smtClean="0"/>
              <a:t> i </a:t>
            </a:r>
            <a:r>
              <a:rPr lang="pl-PL" altLang="pl-PL" sz="1600" b="1" dirty="0" smtClean="0"/>
              <a:t>sąd</a:t>
            </a:r>
            <a:r>
              <a:rPr lang="pl-PL" altLang="pl-PL" sz="1600" dirty="0" smtClean="0"/>
              <a:t> osądzenie uczynków.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#N. Nowe </a:t>
            </a:r>
            <a:r>
              <a:rPr lang="pl-PL" altLang="pl-PL" sz="1600" dirty="0"/>
              <a:t>Niebo i </a:t>
            </a:r>
            <a:r>
              <a:rPr lang="pl-PL" altLang="pl-PL" sz="1600" b="1" dirty="0"/>
              <a:t>Nowa</a:t>
            </a:r>
            <a:r>
              <a:rPr lang="pl-PL" altLang="pl-PL" sz="1600" dirty="0"/>
              <a:t> </a:t>
            </a:r>
            <a:r>
              <a:rPr lang="pl-PL" altLang="pl-PL" sz="1600" b="1" dirty="0" smtClean="0"/>
              <a:t>Ziemia.</a:t>
            </a:r>
            <a:endParaRPr lang="pl-PL" altLang="pl-PL" sz="1600" b="1" dirty="0"/>
          </a:p>
        </p:txBody>
      </p:sp>
      <p:sp>
        <p:nvSpPr>
          <p:cNvPr id="66" name="Romb 65"/>
          <p:cNvSpPr/>
          <p:nvPr/>
        </p:nvSpPr>
        <p:spPr bwMode="auto">
          <a:xfrm>
            <a:off x="6953433" y="2311495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T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10048681" y="3827836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68" name="Sześcian 67"/>
          <p:cNvSpPr/>
          <p:nvPr/>
        </p:nvSpPr>
        <p:spPr>
          <a:xfrm>
            <a:off x="10805920" y="3030911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" name="Oval 25"/>
          <p:cNvSpPr>
            <a:spLocks noChangeArrowheads="1"/>
          </p:cNvSpPr>
          <p:nvPr/>
        </p:nvSpPr>
        <p:spPr bwMode="auto">
          <a:xfrm>
            <a:off x="10631763" y="2877298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N</a:t>
            </a:r>
          </a:p>
        </p:txBody>
      </p:sp>
      <p:sp>
        <p:nvSpPr>
          <p:cNvPr id="94" name="Line 5"/>
          <p:cNvSpPr>
            <a:spLocks noChangeShapeType="1"/>
          </p:cNvSpPr>
          <p:nvPr/>
        </p:nvSpPr>
        <p:spPr bwMode="auto">
          <a:xfrm flipV="1">
            <a:off x="10504293" y="3277094"/>
            <a:ext cx="500376" cy="49631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4392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Abstrakt - działania Pana Jezusa na ziemi</a:t>
            </a:r>
            <a:endParaRPr lang="pl-PL" altLang="pl-PL" dirty="0"/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20186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5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6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7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7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auto">
          <a:xfrm>
            <a:off x="1309162" y="220186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3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26" name="Grupa 25"/>
          <p:cNvGrpSpPr/>
          <p:nvPr/>
        </p:nvGrpSpPr>
        <p:grpSpPr>
          <a:xfrm>
            <a:off x="9294848" y="1921242"/>
            <a:ext cx="2388438" cy="900246"/>
            <a:chOff x="8729052" y="3653745"/>
            <a:chExt cx="3032963" cy="1143179"/>
          </a:xfrm>
        </p:grpSpPr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10913806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28" name="Line 5"/>
            <p:cNvSpPr>
              <a:spLocks noChangeShapeType="1"/>
            </p:cNvSpPr>
            <p:nvPr/>
          </p:nvSpPr>
          <p:spPr bwMode="auto">
            <a:xfrm flipV="1">
              <a:off x="10913806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 flipV="1">
              <a:off x="10931208" y="4255659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 flipV="1">
              <a:off x="10931208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31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4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 smtClean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Kościół </a:t>
              </a:r>
              <a:r>
                <a:rPr lang="mr-IN" altLang="pl-PL" sz="1050" dirty="0" smtClean="0"/>
                <a:t>–</a:t>
              </a:r>
              <a:r>
                <a:rPr lang="pl-PL" altLang="pl-PL" sz="1050" dirty="0" smtClean="0"/>
                <a:t> Ciało Chrystusa</a:t>
              </a:r>
              <a:endParaRPr lang="pl-PL" altLang="pl-PL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2069528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ytuł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Wydarzenia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których planuję brać udział</a:t>
            </a:r>
          </a:p>
        </p:txBody>
      </p:sp>
      <p:sp>
        <p:nvSpPr>
          <p:cNvPr id="63" name="Symbol zastępczy tekstu 6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37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Wydarzenia w których planuję brać udział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#1. Raczej umrę więc wyląduję na „Łonie Abrahama”</a:t>
            </a:r>
          </a:p>
          <a:p>
            <a:pPr marL="0" indent="0">
              <a:buNone/>
            </a:pPr>
            <a:r>
              <a:rPr lang="pl-PL" dirty="0" smtClean="0"/>
              <a:t>#2. W ciele (nowym) zmartwychwstanę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#3. 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Zdam sprawę przed Trybunałem Chrystusa</a:t>
            </a:r>
          </a:p>
          <a:p>
            <a:pPr marL="0" indent="0">
              <a:buNone/>
            </a:pP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#4.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Będę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Weselu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Baranka</a:t>
            </a:r>
            <a:endParaRPr lang="cs-CZ" sz="28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#5. 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Jezusem przyjdę na ziemię </a:t>
            </a:r>
          </a:p>
          <a:p>
            <a:pPr marL="0" indent="0">
              <a:buNone/>
            </a:pP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#6.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Królowanie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kapłanienie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Królestwie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Mesjasza</a:t>
            </a:r>
            <a:endParaRPr lang="cs-CZ" sz="28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#7.</a:t>
            </a:r>
            <a:r>
              <a:rPr lang="pl-PL" sz="28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Transfer na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Nowe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/>
              <a:t>Niebo</a:t>
            </a:r>
            <a:r>
              <a:rPr lang="cs-CZ" dirty="0" smtClean="0"/>
              <a:t> i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Nową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Ziemię</a:t>
            </a:r>
            <a:endParaRPr lang="cs-CZ" sz="28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30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Wydarzenia w których planuję brać udział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#1. </a:t>
            </a:r>
            <a:r>
              <a:rPr lang="pl-PL" dirty="0" err="1" smtClean="0"/>
              <a:t>Heb</a:t>
            </a:r>
            <a:r>
              <a:rPr lang="pl-PL" dirty="0" smtClean="0"/>
              <a:t> </a:t>
            </a:r>
            <a:r>
              <a:rPr lang="pl-PL" dirty="0"/>
              <a:t>9:27, Gen3:19, </a:t>
            </a:r>
            <a:r>
              <a:rPr lang="pl-PL" dirty="0" err="1"/>
              <a:t>Łk</a:t>
            </a:r>
            <a:r>
              <a:rPr lang="pl-PL" dirty="0"/>
              <a:t> 16:19, Hi 17:11-19, 1Tes4:15, </a:t>
            </a:r>
            <a:r>
              <a:rPr lang="pl-PL" dirty="0" smtClean="0"/>
              <a:t>Dn12:2</a:t>
            </a:r>
          </a:p>
          <a:p>
            <a:pPr marL="0" indent="0">
              <a:buNone/>
            </a:pPr>
            <a:r>
              <a:rPr lang="pl-PL" dirty="0" smtClean="0"/>
              <a:t>#2. </a:t>
            </a:r>
            <a:r>
              <a:rPr lang="it-IT" dirty="0"/>
              <a:t>1Tes4:13, 1Kor15:51, Fil </a:t>
            </a:r>
            <a:r>
              <a:rPr lang="it-IT" dirty="0" smtClean="0"/>
              <a:t>3:20</a:t>
            </a:r>
          </a:p>
          <a:p>
            <a:pPr marL="0" indent="0">
              <a:buNone/>
            </a:pPr>
            <a:r>
              <a:rPr lang="it-IT" dirty="0" smtClean="0"/>
              <a:t>#3. </a:t>
            </a:r>
            <a:r>
              <a:rPr lang="pl-PL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Rz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14:10, 12, </a:t>
            </a:r>
            <a:r>
              <a:rPr lang="pl-PL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Łk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19:11, Mt 25:14, 2Kor5:10, 1Kor3:8, </a:t>
            </a:r>
            <a:r>
              <a:rPr lang="pl-PL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1:3</a:t>
            </a:r>
          </a:p>
          <a:p>
            <a:pPr marL="0" indent="0">
              <a:buNone/>
            </a:pP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#4. 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Ap19:1, 7,  9, 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Mt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25:1, J14:1-3</a:t>
            </a:r>
          </a:p>
          <a:p>
            <a:pPr marL="0" indent="0">
              <a:buNone/>
            </a:pP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#5. </a:t>
            </a:r>
            <a:r>
              <a:rPr lang="fi-FI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Jud</a:t>
            </a:r>
            <a:r>
              <a:rPr lang="fi-FI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14, Ap19:1, 14 </a:t>
            </a:r>
            <a:endParaRPr lang="cs-CZ" sz="28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#6. 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Ap20:6, Łk19:11, ???</a:t>
            </a:r>
          </a:p>
          <a:p>
            <a:pPr marL="0" indent="0">
              <a:buNone/>
            </a:pP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#7.</a:t>
            </a:r>
            <a:r>
              <a:rPr lang="pl-PL" sz="28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Ap20:7, 11, Ap21:1-5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5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Szeroka droga, która prowadzi na zatracenie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82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#0. Droga poprzez nowe narodzenie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3" name="pole tekstowe 59"/>
          <p:cNvSpPr txBox="1">
            <a:spLocks noChangeArrowheads="1"/>
          </p:cNvSpPr>
          <p:nvPr/>
        </p:nvSpPr>
        <p:spPr bwMode="auto">
          <a:xfrm>
            <a:off x="5520100" y="5790117"/>
            <a:ext cx="47493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smtClean="0">
                <a:solidFill>
                  <a:srgbClr val="FF0000"/>
                </a:solidFill>
              </a:rPr>
              <a:t>Ef1:13 </a:t>
            </a:r>
            <a:r>
              <a:rPr lang="mr-IN" altLang="x-none" sz="1800" dirty="0" smtClean="0">
                <a:solidFill>
                  <a:srgbClr val="FF0000"/>
                </a:solidFill>
              </a:rPr>
              <a:t>–</a:t>
            </a:r>
            <a:r>
              <a:rPr lang="pl-PL" altLang="x-none" sz="1800" dirty="0" smtClean="0">
                <a:solidFill>
                  <a:srgbClr val="FF0000"/>
                </a:solidFill>
              </a:rPr>
              <a:t> usłyszawszy </a:t>
            </a:r>
            <a:r>
              <a:rPr lang="pl-PL" altLang="x-none" sz="1800" b="1" dirty="0" smtClean="0">
                <a:solidFill>
                  <a:srgbClr val="FF0000"/>
                </a:solidFill>
              </a:rPr>
              <a:t>uwierzyliśmy</a:t>
            </a:r>
            <a:r>
              <a:rPr lang="pl-PL" altLang="x-none" sz="1800" dirty="0" smtClean="0">
                <a:solidFill>
                  <a:srgbClr val="FF0000"/>
                </a:solidFill>
              </a:rPr>
              <a:t> a Bóg zapieczętował obiecanym Duchem Świętym.</a:t>
            </a:r>
          </a:p>
        </p:txBody>
      </p:sp>
      <p:cxnSp>
        <p:nvCxnSpPr>
          <p:cNvPr id="34" name="Łącznik prosty ze strzałką 33"/>
          <p:cNvCxnSpPr/>
          <p:nvPr/>
        </p:nvCxnSpPr>
        <p:spPr>
          <a:xfrm flipH="1" flipV="1">
            <a:off x="4341673" y="4100058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36" name="Grupa 35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37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39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0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41" name="pole tekstowe 59"/>
          <p:cNvSpPr txBox="1">
            <a:spLocks noChangeArrowheads="1"/>
          </p:cNvSpPr>
          <p:nvPr/>
        </p:nvSpPr>
        <p:spPr bwMode="auto">
          <a:xfrm>
            <a:off x="1623731" y="5165727"/>
            <a:ext cx="34212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smtClean="0">
                <a:solidFill>
                  <a:srgbClr val="FF0000"/>
                </a:solidFill>
              </a:rPr>
              <a:t>Ef 2:1n </a:t>
            </a:r>
            <a:r>
              <a:rPr lang="mr-IN" altLang="x-none" sz="1800" dirty="0" smtClean="0">
                <a:solidFill>
                  <a:srgbClr val="FF0000"/>
                </a:solidFill>
              </a:rPr>
              <a:t>–</a:t>
            </a:r>
            <a:r>
              <a:rPr lang="pl-PL" altLang="x-none" sz="1800" dirty="0" smtClean="0">
                <a:solidFill>
                  <a:srgbClr val="FF0000"/>
                </a:solidFill>
              </a:rPr>
              <a:t> Nas umarłych na wskutek grzechu Bóg </a:t>
            </a:r>
            <a:r>
              <a:rPr lang="pl-PL" altLang="x-none" sz="1800" dirty="0">
                <a:solidFill>
                  <a:srgbClr val="FF0000"/>
                </a:solidFill>
              </a:rPr>
              <a:t>o</a:t>
            </a:r>
            <a:r>
              <a:rPr lang="pl-PL" altLang="x-none" sz="1800" dirty="0" smtClean="0">
                <a:solidFill>
                  <a:srgbClr val="FF0000"/>
                </a:solidFill>
              </a:rPr>
              <a:t>żywił 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sp>
        <p:nvSpPr>
          <p:cNvPr id="42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 rot="5400000" flipV="1">
            <a:off x="3610768" y="3184698"/>
            <a:ext cx="109503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49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#1. </a:t>
            </a:r>
            <a:r>
              <a:rPr lang="pl-PL" dirty="0" err="1" smtClean="0"/>
              <a:t>Metahistoria</a:t>
            </a:r>
            <a:r>
              <a:rPr lang="pl-PL" dirty="0" smtClean="0"/>
              <a:t> a historia</a:t>
            </a:r>
          </a:p>
          <a:p>
            <a:pPr marL="0" indent="0">
              <a:buNone/>
            </a:pPr>
            <a:r>
              <a:rPr lang="pl-PL" dirty="0" smtClean="0"/>
              <a:t>#2. Wydarzenia</a:t>
            </a:r>
          </a:p>
          <a:p>
            <a:pPr marL="457200" lvl="1" indent="0">
              <a:buNone/>
            </a:pPr>
            <a:r>
              <a:rPr lang="pl-PL" dirty="0" smtClean="0"/>
              <a:t>#2.1. Wydarzenia w życiu ucznia Jezusa</a:t>
            </a:r>
          </a:p>
          <a:p>
            <a:pPr marL="457200" lvl="1" indent="0">
              <a:buNone/>
            </a:pPr>
            <a:r>
              <a:rPr lang="pl-PL" dirty="0" smtClean="0"/>
              <a:t>#2.2 Szeroka droga i wydarzenia na niej</a:t>
            </a:r>
          </a:p>
          <a:p>
            <a:pPr marL="0" indent="0">
              <a:buNone/>
            </a:pPr>
            <a:r>
              <a:rPr lang="pl-PL" dirty="0" smtClean="0"/>
              <a:t>#3. Inwestycje, które nie spłoną</a:t>
            </a:r>
          </a:p>
        </p:txBody>
      </p:sp>
    </p:spTree>
    <p:extLst>
      <p:ext uri="{BB962C8B-B14F-4D97-AF65-F5344CB8AC3E}">
        <p14:creationId xmlns:p14="http://schemas.microsoft.com/office/powerpoint/2010/main" val="5174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4774" cy="1325563"/>
          </a:xfrm>
        </p:spPr>
        <p:txBody>
          <a:bodyPr/>
          <a:lstStyle/>
          <a:p>
            <a:r>
              <a:rPr lang="pl-PL" altLang="pl-PL" dirty="0" smtClean="0"/>
              <a:t>#1. Śmierć ciała, przeniesienie na łono Abrahama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835347" y="4829757"/>
            <a:ext cx="36306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Łk</a:t>
            </a:r>
            <a:r>
              <a:rPr lang="pl-PL" altLang="x-none" sz="1800" dirty="0" smtClean="0">
                <a:solidFill>
                  <a:srgbClr val="FF0000"/>
                </a:solidFill>
              </a:rPr>
              <a:t> 16:22 umarł Łazarz </a:t>
            </a:r>
            <a:r>
              <a:rPr lang="pl-PL" altLang="x-none" sz="1800" dirty="0">
                <a:solidFill>
                  <a:srgbClr val="FF0000"/>
                </a:solidFill>
              </a:rPr>
              <a:t>i został zaniesiony przez aniołów na łono Abrahama</a:t>
            </a:r>
            <a:r>
              <a:rPr lang="pl-PL" altLang="x-none" sz="1800" dirty="0" smtClean="0">
                <a:solidFill>
                  <a:srgbClr val="FF0000"/>
                </a:solidFill>
              </a:rPr>
              <a:t>.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 flipV="1">
            <a:off x="4124996" y="3962177"/>
            <a:ext cx="758157" cy="1128937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792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#2. Zmartwychwstanie w nowym ciele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T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6957022" y="5940843"/>
            <a:ext cx="43967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smtClean="0">
                <a:solidFill>
                  <a:srgbClr val="FF0000"/>
                </a:solidFill>
              </a:rPr>
              <a:t>1Tes 4:13nn - 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r>
              <a:rPr lang="pl-PL" altLang="x-none" sz="1800" dirty="0" smtClean="0">
                <a:solidFill>
                  <a:srgbClr val="FF0000"/>
                </a:solidFill>
              </a:rPr>
              <a:t> na dźwięk trąby zmarli </a:t>
            </a:r>
            <a:r>
              <a:rPr lang="pl-PL" altLang="x-none" sz="1800" dirty="0">
                <a:solidFill>
                  <a:srgbClr val="FF0000"/>
                </a:solidFill>
              </a:rPr>
              <a:t>w Chrystusie powstaną </a:t>
            </a:r>
            <a:r>
              <a:rPr lang="pl-PL" altLang="x-none" sz="1800" dirty="0" smtClean="0">
                <a:solidFill>
                  <a:srgbClr val="FF0000"/>
                </a:solidFill>
              </a:rPr>
              <a:t>pierwsi 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 flipH="1" flipV="1">
            <a:off x="5848929" y="4140250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2471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#3. Trybunał Chrystusa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T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6957022" y="5914339"/>
            <a:ext cx="439677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Rz</a:t>
            </a:r>
            <a:r>
              <a:rPr lang="pl-PL" altLang="x-none" sz="1800" dirty="0">
                <a:solidFill>
                  <a:srgbClr val="FF0000"/>
                </a:solidFill>
              </a:rPr>
              <a:t> </a:t>
            </a:r>
            <a:r>
              <a:rPr lang="pl-PL" altLang="x-none" sz="1800" dirty="0" smtClean="0">
                <a:solidFill>
                  <a:srgbClr val="FF0000"/>
                </a:solidFill>
              </a:rPr>
              <a:t>14:10,12 Bracia </a:t>
            </a:r>
            <a:r>
              <a:rPr lang="pl-PL" altLang="x-none" sz="1800" dirty="0">
                <a:solidFill>
                  <a:srgbClr val="FF0000"/>
                </a:solidFill>
              </a:rPr>
              <a:t>- </a:t>
            </a:r>
            <a:r>
              <a:rPr lang="pl-PL" altLang="x-none" sz="1800" dirty="0" smtClean="0">
                <a:solidFill>
                  <a:srgbClr val="FF0000"/>
                </a:solidFill>
              </a:rPr>
              <a:t>wszyscy staniemy </a:t>
            </a:r>
            <a:r>
              <a:rPr lang="pl-PL" altLang="x-none" sz="1800" dirty="0">
                <a:solidFill>
                  <a:srgbClr val="FF0000"/>
                </a:solidFill>
              </a:rPr>
              <a:t>przed trybunałem Chrystusa i każdy z nas sam za siebie zda rachunek Bogu.</a:t>
            </a:r>
          </a:p>
        </p:txBody>
      </p:sp>
      <p:cxnSp>
        <p:nvCxnSpPr>
          <p:cNvPr id="50" name="Łącznik prosty ze strzałką 49"/>
          <p:cNvCxnSpPr/>
          <p:nvPr/>
        </p:nvCxnSpPr>
        <p:spPr>
          <a:xfrm flipH="1" flipV="1">
            <a:off x="6442075" y="2922588"/>
            <a:ext cx="559378" cy="2998154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2797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#4. Wesela Baranka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390447" y="5102537"/>
            <a:ext cx="590087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Ap</a:t>
            </a:r>
            <a:r>
              <a:rPr lang="pl-PL" altLang="x-none" sz="1800" dirty="0" smtClean="0">
                <a:solidFill>
                  <a:srgbClr val="FF0000"/>
                </a:solidFill>
              </a:rPr>
              <a:t> </a:t>
            </a:r>
            <a:r>
              <a:rPr lang="pl-PL" altLang="x-none" sz="1800" dirty="0">
                <a:solidFill>
                  <a:srgbClr val="FF0000"/>
                </a:solidFill>
              </a:rPr>
              <a:t>19.7 Cieszmy się! Weselmy! Oddajmy Mu chwałę! Bo nadeszło wesele Baranka! Jego Małżonka — gotowa</a:t>
            </a:r>
            <a:r>
              <a:rPr lang="pl-PL" altLang="x-none" sz="1800" dirty="0" smtClean="0">
                <a:solidFill>
                  <a:srgbClr val="FF0000"/>
                </a:solidFill>
              </a:rPr>
              <a:t>! </a:t>
            </a:r>
            <a:r>
              <a:rPr lang="pl-PL" altLang="x-none" sz="1800" dirty="0">
                <a:solidFill>
                  <a:srgbClr val="FF0000"/>
                </a:solidFill>
              </a:rPr>
              <a:t>Pozwolono jej przywdziać czysty, lśniący bisior.</a:t>
            </a:r>
          </a:p>
        </p:txBody>
      </p:sp>
      <p:cxnSp>
        <p:nvCxnSpPr>
          <p:cNvPr id="50" name="Łącznik prosty ze strzałką 49"/>
          <p:cNvCxnSpPr/>
          <p:nvPr/>
        </p:nvCxnSpPr>
        <p:spPr>
          <a:xfrm flipV="1">
            <a:off x="6048376" y="2716306"/>
            <a:ext cx="709893" cy="2847896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44" name="pole tekstowe 59"/>
          <p:cNvSpPr txBox="1">
            <a:spLocks noChangeArrowheads="1"/>
          </p:cNvSpPr>
          <p:nvPr/>
        </p:nvSpPr>
        <p:spPr bwMode="auto">
          <a:xfrm>
            <a:off x="5128781" y="6132228"/>
            <a:ext cx="44141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Ap</a:t>
            </a:r>
            <a:r>
              <a:rPr lang="pl-PL" altLang="x-none" sz="1800" dirty="0" smtClean="0">
                <a:solidFill>
                  <a:srgbClr val="FF0000"/>
                </a:solidFill>
              </a:rPr>
              <a:t> 19.8 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r>
              <a:rPr lang="pl-PL" altLang="x-none" sz="1800" dirty="0" smtClean="0">
                <a:solidFill>
                  <a:srgbClr val="FF0000"/>
                </a:solidFill>
              </a:rPr>
              <a:t> a bisior to sprawiedliwe uczynki świętych.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004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#5. Powrót na ziemię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6335852" y="5544143"/>
            <a:ext cx="42862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 smtClean="0">
                <a:solidFill>
                  <a:srgbClr val="FF0000"/>
                </a:solidFill>
              </a:rPr>
              <a:t>Oto Pan Bóg przyjdzie, </a:t>
            </a:r>
            <a:br>
              <a:rPr lang="pl-PL" altLang="x-none" sz="1800" i="1" dirty="0" smtClean="0">
                <a:solidFill>
                  <a:srgbClr val="FF0000"/>
                </a:solidFill>
              </a:rPr>
            </a:br>
            <a:r>
              <a:rPr lang="pl-PL" altLang="x-none" sz="1800" i="1" dirty="0" smtClean="0">
                <a:solidFill>
                  <a:srgbClr val="FF0000"/>
                </a:solidFill>
              </a:rPr>
              <a:t>z rzeszą świętych </a:t>
            </a:r>
            <a:r>
              <a:rPr lang="pl-PL" altLang="x-none" sz="1800" i="1" dirty="0" err="1" smtClean="0">
                <a:solidFill>
                  <a:srgbClr val="FF0000"/>
                </a:solidFill>
              </a:rPr>
              <a:t>k’nam</a:t>
            </a:r>
            <a:r>
              <a:rPr lang="pl-PL" altLang="x-none" sz="1800" i="1" dirty="0" smtClean="0">
                <a:solidFill>
                  <a:srgbClr val="FF0000"/>
                </a:solidFill>
              </a:rPr>
              <a:t> przybędzie.</a:t>
            </a:r>
            <a:br>
              <a:rPr lang="pl-PL" altLang="x-none" sz="1800" i="1" dirty="0" smtClean="0">
                <a:solidFill>
                  <a:srgbClr val="FF0000"/>
                </a:solidFill>
              </a:rPr>
            </a:br>
            <a:r>
              <a:rPr lang="pl-PL" altLang="x-none" sz="1800" i="1" dirty="0" smtClean="0">
                <a:solidFill>
                  <a:srgbClr val="FF0000"/>
                </a:solidFill>
              </a:rPr>
              <a:t>Wielka radość w dzień ów będzie,</a:t>
            </a:r>
            <a:br>
              <a:rPr lang="pl-PL" altLang="x-none" sz="1800" i="1" dirty="0" smtClean="0">
                <a:solidFill>
                  <a:srgbClr val="FF0000"/>
                </a:solidFill>
              </a:rPr>
            </a:br>
            <a:r>
              <a:rPr lang="pl-PL" altLang="x-none" sz="1800" i="1" dirty="0" smtClean="0">
                <a:solidFill>
                  <a:srgbClr val="FF0000"/>
                </a:solidFill>
              </a:rPr>
              <a:t>Alleluja!</a:t>
            </a:r>
          </a:p>
        </p:txBody>
      </p:sp>
      <p:cxnSp>
        <p:nvCxnSpPr>
          <p:cNvPr id="50" name="Łącznik prosty ze strzałką 49"/>
          <p:cNvCxnSpPr/>
          <p:nvPr/>
        </p:nvCxnSpPr>
        <p:spPr>
          <a:xfrm flipV="1">
            <a:off x="5645152" y="3832227"/>
            <a:ext cx="1422399" cy="1960159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3" name="pole tekstowe 59"/>
          <p:cNvSpPr txBox="1">
            <a:spLocks noChangeArrowheads="1"/>
          </p:cNvSpPr>
          <p:nvPr/>
        </p:nvSpPr>
        <p:spPr bwMode="auto">
          <a:xfrm>
            <a:off x="524435" y="4741902"/>
            <a:ext cx="533862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Ap</a:t>
            </a:r>
            <a:r>
              <a:rPr lang="pl-PL" altLang="x-none" sz="1800" dirty="0" smtClean="0">
                <a:solidFill>
                  <a:srgbClr val="FF0000"/>
                </a:solidFill>
              </a:rPr>
              <a:t> </a:t>
            </a:r>
            <a:r>
              <a:rPr lang="pl-PL" altLang="x-none" sz="1800" dirty="0">
                <a:solidFill>
                  <a:srgbClr val="FF0000"/>
                </a:solidFill>
              </a:rPr>
              <a:t>19.11-14 </a:t>
            </a:r>
            <a:r>
              <a:rPr lang="pl-PL" altLang="x-none" sz="1800" dirty="0" smtClean="0">
                <a:solidFill>
                  <a:srgbClr val="FF0000"/>
                </a:solidFill>
              </a:rPr>
              <a:t>Zobaczyłem </a:t>
            </a:r>
            <a:r>
              <a:rPr lang="pl-PL" altLang="x-none" sz="1800" dirty="0">
                <a:solidFill>
                  <a:srgbClr val="FF0000"/>
                </a:solidFill>
              </a:rPr>
              <a:t>otwarte </a:t>
            </a:r>
            <a:r>
              <a:rPr lang="pl-PL" altLang="x-none" sz="1800" dirty="0" smtClean="0">
                <a:solidFill>
                  <a:srgbClr val="FF0000"/>
                </a:solidFill>
              </a:rPr>
              <a:t>niebo, a na białym koniu siedział Ten, którego imię brzmi Wierny i Prawdziwy. Ubrany był w szatę skąpaną we krwi a na </a:t>
            </a:r>
            <a:r>
              <a:rPr lang="pl-PL" altLang="x-none" sz="1800" dirty="0">
                <a:solidFill>
                  <a:srgbClr val="FF0000"/>
                </a:solidFill>
              </a:rPr>
              <a:t>imię miał: Słowo </a:t>
            </a:r>
            <a:r>
              <a:rPr lang="pl-PL" altLang="x-none" sz="1800" dirty="0" smtClean="0">
                <a:solidFill>
                  <a:srgbClr val="FF0000"/>
                </a:solidFill>
              </a:rPr>
              <a:t>Boga.</a:t>
            </a:r>
            <a:br>
              <a:rPr lang="pl-PL" altLang="x-none" sz="1800" dirty="0" smtClean="0">
                <a:solidFill>
                  <a:srgbClr val="FF0000"/>
                </a:solidFill>
              </a:rPr>
            </a:br>
            <a:r>
              <a:rPr lang="pl-PL" altLang="x-none" sz="1800" dirty="0" smtClean="0">
                <a:solidFill>
                  <a:srgbClr val="FF0000"/>
                </a:solidFill>
              </a:rPr>
              <a:t>Podążały </a:t>
            </a:r>
            <a:r>
              <a:rPr lang="pl-PL" altLang="x-none" sz="1800" dirty="0">
                <a:solidFill>
                  <a:srgbClr val="FF0000"/>
                </a:solidFill>
              </a:rPr>
              <a:t>za Nim zastępy nieba — na białych koniach, ubrane w czysty, biały bisior.</a:t>
            </a:r>
            <a:endParaRPr lang="pl-PL" altLang="x-none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#6. </a:t>
            </a:r>
            <a:r>
              <a:rPr lang="pl-PL" altLang="pl-PL" dirty="0" err="1" smtClean="0"/>
              <a:t>Współkrólowanie</a:t>
            </a:r>
            <a:r>
              <a:rPr lang="pl-PL" altLang="pl-PL" dirty="0" smtClean="0"/>
              <a:t> </a:t>
            </a:r>
            <a:r>
              <a:rPr lang="pl-PL" altLang="pl-PL" dirty="0"/>
              <a:t>w Królestwie Mesjasza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6048376" y="6047602"/>
            <a:ext cx="4286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>
                <a:solidFill>
                  <a:srgbClr val="FF0000"/>
                </a:solidFill>
              </a:rPr>
              <a:t>Mt 5:5 </a:t>
            </a:r>
            <a:r>
              <a:rPr lang="pl-PL" altLang="x-none" sz="1800" dirty="0" smtClean="0">
                <a:solidFill>
                  <a:srgbClr val="FF0000"/>
                </a:solidFill>
              </a:rPr>
              <a:t>- Błogosławieni </a:t>
            </a:r>
            <a:r>
              <a:rPr lang="pl-PL" altLang="x-none" sz="1800" dirty="0">
                <a:solidFill>
                  <a:srgbClr val="FF0000"/>
                </a:solidFill>
              </a:rPr>
              <a:t>cisi, ponieważ oni </a:t>
            </a:r>
            <a:r>
              <a:rPr lang="pl-PL" altLang="x-none" sz="1800" b="1" dirty="0">
                <a:solidFill>
                  <a:srgbClr val="FF0000"/>
                </a:solidFill>
              </a:rPr>
              <a:t>odziedziczą ziemię</a:t>
            </a:r>
            <a:r>
              <a:rPr lang="pl-PL" altLang="x-none" sz="1800" dirty="0">
                <a:solidFill>
                  <a:srgbClr val="FF0000"/>
                </a:solidFill>
              </a:rPr>
              <a:t>.</a:t>
            </a:r>
            <a:endParaRPr lang="pl-PL" altLang="x-none" sz="1800" dirty="0" smtClean="0">
              <a:solidFill>
                <a:srgbClr val="FF0000"/>
              </a:solidFill>
            </a:endParaRPr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3" name="pole tekstowe 59"/>
          <p:cNvSpPr txBox="1">
            <a:spLocks noChangeArrowheads="1"/>
          </p:cNvSpPr>
          <p:nvPr/>
        </p:nvSpPr>
        <p:spPr bwMode="auto">
          <a:xfrm>
            <a:off x="524435" y="5127625"/>
            <a:ext cx="567241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Ap</a:t>
            </a:r>
            <a:r>
              <a:rPr lang="pl-PL" altLang="x-none" sz="1800" dirty="0" smtClean="0">
                <a:solidFill>
                  <a:srgbClr val="FF0000"/>
                </a:solidFill>
              </a:rPr>
              <a:t> </a:t>
            </a:r>
            <a:r>
              <a:rPr lang="pl-PL" altLang="x-none" sz="1800" dirty="0">
                <a:solidFill>
                  <a:srgbClr val="FF0000"/>
                </a:solidFill>
              </a:rPr>
              <a:t>20:6 (6) </a:t>
            </a:r>
            <a:r>
              <a:rPr lang="pl-PL" altLang="x-none" sz="1800" dirty="0" err="1" smtClean="0">
                <a:solidFill>
                  <a:srgbClr val="FF0000"/>
                </a:solidFill>
              </a:rPr>
              <a:t>Błogosławienii</a:t>
            </a:r>
            <a:r>
              <a:rPr lang="pl-PL" altLang="x-none" sz="1800" dirty="0" smtClean="0">
                <a:solidFill>
                  <a:srgbClr val="FF0000"/>
                </a:solidFill>
              </a:rPr>
              <a:t> święci są ci, którzy mają </a:t>
            </a:r>
            <a:r>
              <a:rPr lang="pl-PL" altLang="x-none" sz="1800" dirty="0">
                <a:solidFill>
                  <a:srgbClr val="FF0000"/>
                </a:solidFill>
              </a:rPr>
              <a:t>udział w pierwszym zmartwychwstaniu. </a:t>
            </a:r>
            <a:r>
              <a:rPr lang="pl-PL" altLang="x-none" sz="1800" dirty="0" smtClean="0">
                <a:solidFill>
                  <a:srgbClr val="FF0000"/>
                </a:solidFill>
              </a:rPr>
              <a:t>(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r>
              <a:rPr lang="pl-PL" altLang="x-none" sz="1800" dirty="0" smtClean="0">
                <a:solidFill>
                  <a:srgbClr val="FF0000"/>
                </a:solidFill>
              </a:rPr>
              <a:t>) będą kapłanami </a:t>
            </a:r>
            <a:r>
              <a:rPr lang="pl-PL" altLang="x-none" sz="1800" dirty="0">
                <a:solidFill>
                  <a:srgbClr val="FF0000"/>
                </a:solidFill>
              </a:rPr>
              <a:t>Boga i Chrystusa i będą z nim </a:t>
            </a:r>
            <a:r>
              <a:rPr lang="pl-PL" altLang="x-none" sz="1800" b="1" u="sng" dirty="0">
                <a:solidFill>
                  <a:srgbClr val="FF0000"/>
                </a:solidFill>
              </a:rPr>
              <a:t>królować</a:t>
            </a:r>
            <a:r>
              <a:rPr lang="pl-PL" altLang="x-none" sz="1800" dirty="0">
                <a:solidFill>
                  <a:srgbClr val="FF0000"/>
                </a:solidFill>
              </a:rPr>
              <a:t> tysiąc lat.</a:t>
            </a:r>
            <a:endParaRPr lang="pl-PL" altLang="x-none" sz="1800" dirty="0" smtClean="0">
              <a:solidFill>
                <a:srgbClr val="FF0000"/>
              </a:solidFill>
            </a:endParaRPr>
          </a:p>
        </p:txBody>
      </p:sp>
      <p:cxnSp>
        <p:nvCxnSpPr>
          <p:cNvPr id="55" name="Łącznik prosty ze strzałką 54"/>
          <p:cNvCxnSpPr/>
          <p:nvPr/>
        </p:nvCxnSpPr>
        <p:spPr>
          <a:xfrm flipV="1">
            <a:off x="6294512" y="3500926"/>
            <a:ext cx="1422399" cy="1960159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73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#7. Nowe Nieba i Nowa Ziemia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3" name="pole tekstowe 59"/>
          <p:cNvSpPr txBox="1">
            <a:spLocks noChangeArrowheads="1"/>
          </p:cNvSpPr>
          <p:nvPr/>
        </p:nvSpPr>
        <p:spPr bwMode="auto">
          <a:xfrm>
            <a:off x="524435" y="5127625"/>
            <a:ext cx="644310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Ap</a:t>
            </a:r>
            <a:r>
              <a:rPr lang="pl-PL" altLang="x-none" sz="1800" dirty="0" smtClean="0">
                <a:solidFill>
                  <a:srgbClr val="FF0000"/>
                </a:solidFill>
              </a:rPr>
              <a:t> 21:1-3 Potem </a:t>
            </a:r>
            <a:r>
              <a:rPr lang="pl-PL" altLang="x-none" sz="1800" dirty="0">
                <a:solidFill>
                  <a:srgbClr val="FF0000"/>
                </a:solidFill>
              </a:rPr>
              <a:t>zobaczyłem nowe niebo i nową ziemię. Pierwsze niebo bowiem i pierwsza ziemia przeminęły i nie było już morza</a:t>
            </a:r>
            <a:r>
              <a:rPr lang="pl-PL" altLang="x-none" sz="1800" dirty="0" smtClean="0">
                <a:solidFill>
                  <a:srgbClr val="FF0000"/>
                </a:solidFill>
              </a:rPr>
              <a:t>.(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r>
              <a:rPr lang="pl-PL" altLang="x-none" sz="1800" dirty="0" smtClean="0">
                <a:solidFill>
                  <a:srgbClr val="FF0000"/>
                </a:solidFill>
              </a:rPr>
              <a:t>) Oto </a:t>
            </a:r>
            <a:r>
              <a:rPr lang="pl-PL" altLang="x-none" sz="1800" dirty="0">
                <a:solidFill>
                  <a:srgbClr val="FF0000"/>
                </a:solidFill>
              </a:rPr>
              <a:t>przybytek Boga jest z ludźmi i będzie mieszkał z nimi. Oni będą jego ludem, a sam Bóg będzie z nimi i będzie ich Bogiem</a:t>
            </a:r>
            <a:r>
              <a:rPr lang="pl-PL" altLang="x-none" sz="1800" dirty="0" smtClean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55" name="Łącznik prosty ze strzałką 54"/>
          <p:cNvCxnSpPr/>
          <p:nvPr/>
        </p:nvCxnSpPr>
        <p:spPr>
          <a:xfrm flipV="1">
            <a:off x="5573713" y="3410269"/>
            <a:ext cx="3256795" cy="1546722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81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Siedem wydarzeń zaplanowanych</a:t>
            </a:r>
            <a:br>
              <a:rPr lang="pl-PL" altLang="pl-PL" dirty="0" smtClean="0"/>
            </a:br>
            <a:r>
              <a:rPr lang="pl-PL" altLang="pl-PL" dirty="0" smtClean="0"/>
              <a:t>w życiu ucznia Jezusa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Oval 27"/>
          <p:cNvSpPr>
            <a:spLocks noChangeArrowheads="1"/>
          </p:cNvSpPr>
          <p:nvPr/>
        </p:nvSpPr>
        <p:spPr bwMode="auto">
          <a:xfrm>
            <a:off x="5995798" y="287258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3</a:t>
            </a: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6721476" y="2276475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4</a:t>
            </a:r>
          </a:p>
        </p:txBody>
      </p:sp>
      <p:sp>
        <p:nvSpPr>
          <p:cNvPr id="55" name="Oval 29"/>
          <p:cNvSpPr>
            <a:spLocks noChangeArrowheads="1"/>
          </p:cNvSpPr>
          <p:nvPr/>
        </p:nvSpPr>
        <p:spPr bwMode="auto">
          <a:xfrm>
            <a:off x="8887639" y="313444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7</a:t>
            </a:r>
          </a:p>
        </p:txBody>
      </p:sp>
      <p:sp>
        <p:nvSpPr>
          <p:cNvPr id="56" name="Oval 30"/>
          <p:cNvSpPr>
            <a:spLocks noChangeArrowheads="1"/>
          </p:cNvSpPr>
          <p:nvPr/>
        </p:nvSpPr>
        <p:spPr bwMode="auto">
          <a:xfrm>
            <a:off x="6957139" y="367590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5</a:t>
            </a:r>
          </a:p>
        </p:txBody>
      </p:sp>
      <p:sp>
        <p:nvSpPr>
          <p:cNvPr id="57" name="Oval 27"/>
          <p:cNvSpPr>
            <a:spLocks noChangeArrowheads="1"/>
          </p:cNvSpPr>
          <p:nvPr/>
        </p:nvSpPr>
        <p:spPr bwMode="auto">
          <a:xfrm>
            <a:off x="5833004" y="3196434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2</a:t>
            </a:r>
          </a:p>
        </p:txBody>
      </p:sp>
      <p:sp>
        <p:nvSpPr>
          <p:cNvPr id="58" name="Oval 27"/>
          <p:cNvSpPr>
            <a:spLocks noChangeArrowheads="1"/>
          </p:cNvSpPr>
          <p:nvPr/>
        </p:nvSpPr>
        <p:spPr bwMode="auto">
          <a:xfrm>
            <a:off x="4784056" y="411480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1</a:t>
            </a:r>
          </a:p>
        </p:txBody>
      </p:sp>
      <p:sp>
        <p:nvSpPr>
          <p:cNvPr id="59" name="Oval 29"/>
          <p:cNvSpPr>
            <a:spLocks noChangeArrowheads="1"/>
          </p:cNvSpPr>
          <p:nvPr/>
        </p:nvSpPr>
        <p:spPr bwMode="auto">
          <a:xfrm>
            <a:off x="7918529" y="2978152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6</a:t>
            </a:r>
          </a:p>
        </p:txBody>
      </p:sp>
      <p:sp>
        <p:nvSpPr>
          <p:cNvPr id="60" name="Symbol zastępczy zawartości 2"/>
          <p:cNvSpPr txBox="1">
            <a:spLocks/>
          </p:cNvSpPr>
          <p:nvPr/>
        </p:nvSpPr>
        <p:spPr bwMode="auto">
          <a:xfrm>
            <a:off x="139958" y="4649940"/>
            <a:ext cx="7886700" cy="2039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pl-PL" altLang="x-none" sz="1800" dirty="0" smtClean="0"/>
              <a:t>#0. Nowe narodzenie </a:t>
            </a:r>
            <a:r>
              <a:rPr lang="pl-PL" altLang="x-none" sz="1800" dirty="0" smtClean="0"/>
              <a:t>(ale to już </a:t>
            </a:r>
            <a:r>
              <a:rPr lang="pl-PL" altLang="x-none" sz="1800" dirty="0" smtClean="0"/>
              <a:t>było)</a:t>
            </a:r>
            <a:br>
              <a:rPr lang="pl-PL" altLang="x-none" sz="1800" dirty="0" smtClean="0"/>
            </a:br>
            <a:r>
              <a:rPr lang="pl-PL" altLang="x-none" sz="1800" dirty="0" smtClean="0"/>
              <a:t>#1. </a:t>
            </a:r>
            <a:r>
              <a:rPr lang="pl-PL" altLang="x-none" sz="1800" dirty="0" smtClean="0"/>
              <a:t>Śmierć</a:t>
            </a:r>
            <a:r>
              <a:rPr lang="pl-PL" altLang="x-none" sz="1800" dirty="0" smtClean="0"/>
              <a:t>, bo raczej umrę.</a:t>
            </a:r>
            <a:br>
              <a:rPr lang="pl-PL" altLang="x-none" sz="1800" dirty="0" smtClean="0"/>
            </a:br>
            <a:r>
              <a:rPr lang="pl-PL" altLang="x-none" sz="1800" dirty="0" smtClean="0"/>
              <a:t>#2. W nowym ciele </a:t>
            </a:r>
            <a:r>
              <a:rPr lang="pl-PL" altLang="x-none" sz="1800" dirty="0" smtClean="0"/>
              <a:t>moje zmartwychwstanie.</a:t>
            </a:r>
            <a:r>
              <a:rPr lang="pl-PL" altLang="x-none" sz="1800" dirty="0" smtClean="0"/>
              <a:t/>
            </a:r>
            <a:br>
              <a:rPr lang="pl-PL" altLang="x-none" sz="1800" dirty="0" smtClean="0"/>
            </a:br>
            <a:r>
              <a:rPr lang="pl-PL" altLang="x-none" sz="1800" dirty="0" smtClean="0"/>
              <a:t>#3. Rozliczenie służby przed Trybunałem Pana </a:t>
            </a:r>
            <a:r>
              <a:rPr lang="pl-PL" altLang="x-none" sz="1800" dirty="0" smtClean="0"/>
              <a:t>Jezusa.</a:t>
            </a:r>
            <a:r>
              <a:rPr lang="pl-PL" altLang="x-none" sz="1800" dirty="0" smtClean="0"/>
              <a:t/>
            </a:r>
            <a:br>
              <a:rPr lang="pl-PL" altLang="x-none" sz="1800" dirty="0" smtClean="0"/>
            </a:br>
            <a:r>
              <a:rPr lang="pl-PL" altLang="x-none" sz="1800" dirty="0" smtClean="0"/>
              <a:t>#4. Wesele </a:t>
            </a:r>
            <a:r>
              <a:rPr lang="pl-PL" altLang="x-none" sz="1800" dirty="0" smtClean="0"/>
              <a:t>Baranka, bo jestem zaproszony.</a:t>
            </a:r>
            <a:r>
              <a:rPr lang="pl-PL" altLang="x-none" sz="1800" dirty="0" smtClean="0"/>
              <a:t/>
            </a:r>
            <a:br>
              <a:rPr lang="pl-PL" altLang="x-none" sz="1800" dirty="0" smtClean="0"/>
            </a:br>
            <a:r>
              <a:rPr lang="pl-PL" altLang="x-none" sz="1800" dirty="0" smtClean="0"/>
              <a:t>#5. Powrót </a:t>
            </a:r>
            <a:r>
              <a:rPr lang="pl-PL" altLang="x-none" sz="1800" dirty="0" smtClean="0"/>
              <a:t>z Jezusem na ziemię.</a:t>
            </a:r>
            <a:r>
              <a:rPr lang="pl-PL" altLang="x-none" sz="1800" dirty="0" smtClean="0"/>
              <a:t/>
            </a:r>
            <a:br>
              <a:rPr lang="pl-PL" altLang="x-none" sz="1800" dirty="0" smtClean="0"/>
            </a:br>
            <a:r>
              <a:rPr lang="pl-PL" altLang="x-none" sz="1800" dirty="0" smtClean="0"/>
              <a:t>#6. Objęcie </a:t>
            </a:r>
            <a:r>
              <a:rPr lang="pl-PL" altLang="x-none" sz="1800" dirty="0" smtClean="0"/>
              <a:t>dziedzictwa i z </a:t>
            </a:r>
            <a:r>
              <a:rPr lang="pl-PL" altLang="x-none" sz="1800" dirty="0" smtClean="0"/>
              <a:t>Królem </a:t>
            </a:r>
            <a:r>
              <a:rPr lang="pl-PL" altLang="x-none" sz="1800" dirty="0" smtClean="0"/>
              <a:t>królowanie.</a:t>
            </a:r>
            <a:r>
              <a:rPr lang="pl-PL" altLang="x-none" sz="1800" dirty="0" smtClean="0"/>
              <a:t/>
            </a:r>
            <a:br>
              <a:rPr lang="pl-PL" altLang="x-none" sz="1800" dirty="0" smtClean="0"/>
            </a:br>
            <a:r>
              <a:rPr lang="pl-PL" altLang="x-none" sz="1800" dirty="0" smtClean="0"/>
              <a:t>#7. </a:t>
            </a:r>
            <a:r>
              <a:rPr lang="pl-PL" altLang="x-none" sz="1800" dirty="0" smtClean="0"/>
              <a:t>Pojawienie się Nowego Nieba i Nowej Ziemi.</a:t>
            </a:r>
            <a:endParaRPr lang="pl-PL" altLang="x-none" sz="1800" dirty="0"/>
          </a:p>
        </p:txBody>
      </p:sp>
      <p:sp>
        <p:nvSpPr>
          <p:cNvPr id="61" name="Oval 27"/>
          <p:cNvSpPr>
            <a:spLocks noChangeArrowheads="1"/>
          </p:cNvSpPr>
          <p:nvPr/>
        </p:nvSpPr>
        <p:spPr bwMode="auto">
          <a:xfrm>
            <a:off x="4062401" y="356795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 smtClean="0">
                <a:ea typeface="+mn-ea"/>
                <a:cs typeface="+mn-cs"/>
              </a:rPr>
              <a:t>0</a:t>
            </a:r>
            <a:endParaRPr kumimoji="0" lang="pl-PL" sz="1200" b="1" i="0" dirty="0">
              <a:ea typeface="+mn-ea"/>
              <a:cs typeface="+mn-cs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82359" y="1604270"/>
            <a:ext cx="2348229" cy="738664"/>
            <a:chOff x="7463325" y="5925416"/>
            <a:chExt cx="2348229" cy="738664"/>
          </a:xfrm>
        </p:grpSpPr>
        <p:grpSp>
          <p:nvGrpSpPr>
            <p:cNvPr id="4" name="Grupa 3"/>
            <p:cNvGrpSpPr/>
            <p:nvPr/>
          </p:nvGrpSpPr>
          <p:grpSpPr>
            <a:xfrm>
              <a:off x="9157299" y="6223810"/>
              <a:ext cx="654255" cy="348563"/>
              <a:chOff x="9157299" y="6223810"/>
              <a:chExt cx="654255" cy="348563"/>
            </a:xfrm>
          </p:grpSpPr>
          <p:sp>
            <p:nvSpPr>
              <p:cNvPr id="64" name="Line 6"/>
              <p:cNvSpPr>
                <a:spLocks noChangeShapeType="1"/>
              </p:cNvSpPr>
              <p:nvPr/>
            </p:nvSpPr>
            <p:spPr bwMode="auto">
              <a:xfrm>
                <a:off x="9157299" y="6572372"/>
                <a:ext cx="654255" cy="1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6" name="Line 6"/>
              <p:cNvSpPr>
                <a:spLocks noChangeShapeType="1"/>
              </p:cNvSpPr>
              <p:nvPr/>
            </p:nvSpPr>
            <p:spPr bwMode="auto">
              <a:xfrm flipV="1">
                <a:off x="9157299" y="6399418"/>
                <a:ext cx="654255" cy="2654"/>
              </a:xfrm>
              <a:prstGeom prst="line">
                <a:avLst/>
              </a:prstGeom>
              <a:noFill/>
              <a:ln w="57150">
                <a:solidFill>
                  <a:srgbClr val="AD8B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8" name="Line 13"/>
              <p:cNvSpPr>
                <a:spLocks noChangeShapeType="1"/>
              </p:cNvSpPr>
              <p:nvPr/>
            </p:nvSpPr>
            <p:spPr bwMode="auto">
              <a:xfrm flipV="1">
                <a:off x="9157299" y="6223810"/>
                <a:ext cx="654255" cy="5309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endParaRPr lang="pl-PL" sz="1200">
                  <a:latin typeface="Arial" charset="0"/>
                </a:endParaRPr>
              </a:p>
            </p:txBody>
          </p:sp>
        </p:grpSp>
        <p:sp>
          <p:nvSpPr>
            <p:cNvPr id="69" name="pole tekstowe 1"/>
            <p:cNvSpPr txBox="1">
              <a:spLocks noChangeArrowheads="1"/>
            </p:cNvSpPr>
            <p:nvPr/>
          </p:nvSpPr>
          <p:spPr bwMode="auto">
            <a:xfrm>
              <a:off x="7463325" y="5925416"/>
              <a:ext cx="181814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 smtClean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Kościół </a:t>
              </a:r>
              <a:r>
                <a:rPr lang="mr-IN" altLang="pl-PL" sz="1050" dirty="0" smtClean="0"/>
                <a:t>–</a:t>
              </a:r>
              <a:r>
                <a:rPr lang="pl-PL" altLang="pl-PL" sz="1050" dirty="0" smtClean="0"/>
                <a:t> Ciało Chrystusa</a:t>
              </a:r>
              <a:endParaRPr lang="pl-PL" altLang="pl-PL" sz="1050" dirty="0"/>
            </a:p>
          </p:txBody>
        </p:sp>
      </p:grp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018" y="4804499"/>
            <a:ext cx="137710" cy="137710"/>
          </a:xfrm>
          <a:prstGeom prst="rect">
            <a:avLst/>
          </a:prstGeom>
        </p:spPr>
      </p:pic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 smtClean="0"/>
              <a:t>Ogród Eden</a:t>
            </a:r>
            <a:endParaRPr kumimoji="0" lang="pl-PL" altLang="pl-PL" sz="1200" dirty="0"/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smtClean="0"/>
              <a:t>Nowe Niebo</a:t>
            </a:r>
            <a:br>
              <a:rPr kumimoji="0" lang="pl-PL" altLang="pl-PL" sz="1200" smtClean="0"/>
            </a:br>
            <a:r>
              <a:rPr kumimoji="0" lang="pl-PL" altLang="pl-PL" sz="1200" smtClean="0"/>
              <a:t> </a:t>
            </a:r>
            <a:r>
              <a:rPr kumimoji="0" lang="pl-PL" altLang="pl-PL" sz="1200" dirty="0" smtClean="0"/>
              <a:t>i </a:t>
            </a:r>
            <a:r>
              <a:rPr kumimoji="0" lang="pl-PL" altLang="pl-PL" sz="1200" smtClean="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1854246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 rot="21197107">
            <a:off x="300027" y="610001"/>
            <a:ext cx="8189200" cy="946315"/>
          </a:xfrm>
        </p:spPr>
        <p:txBody>
          <a:bodyPr/>
          <a:lstStyle/>
          <a:p>
            <a:r>
              <a:rPr lang="pl-PL" altLang="pl-PL" b="1" dirty="0" smtClean="0">
                <a:solidFill>
                  <a:srgbClr val="FF0000"/>
                </a:solidFill>
              </a:rPr>
              <a:t>Wszystkie obiekty do zachowania !</a:t>
            </a:r>
            <a:endParaRPr lang="pl-PL" altLang="pl-PL" b="1" dirty="0">
              <a:solidFill>
                <a:srgbClr val="FF0000"/>
              </a:solidFill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7067550" y="5749925"/>
            <a:ext cx="2800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aaaa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 flipH="1" flipV="1">
            <a:off x="6284120" y="4914899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343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Inwestycje, które nie spłoną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0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Metahistoria</a:t>
            </a:r>
            <a:r>
              <a:rPr lang="pl-PL" dirty="0" smtClean="0"/>
              <a:t> a historia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17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Inwestycja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64059"/>
            <a:ext cx="10515600" cy="1828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2060"/>
                </a:solidFill>
              </a:rPr>
              <a:t>Inwestycja</a:t>
            </a:r>
            <a:r>
              <a:rPr lang="pl-PL" dirty="0">
                <a:solidFill>
                  <a:srgbClr val="002060"/>
                </a:solidFill>
              </a:rPr>
              <a:t> to wyrzeczenie się obecnych, pewnych korzyści na rzecz niepewnych korzyści w przyszłości.</a:t>
            </a:r>
          </a:p>
        </p:txBody>
      </p:sp>
    </p:spTree>
    <p:extLst>
      <p:ext uri="{BB962C8B-B14F-4D97-AF65-F5344CB8AC3E}">
        <p14:creationId xmlns:p14="http://schemas.microsoft.com/office/powerpoint/2010/main" val="17507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Inwestycja</a:t>
            </a:r>
            <a:endParaRPr lang="pl-PL" altLang="pl-PL" dirty="0"/>
          </a:p>
        </p:txBody>
      </p:sp>
      <p:sp>
        <p:nvSpPr>
          <p:cNvPr id="22567" name="Text Box 4"/>
          <p:cNvSpPr txBox="1">
            <a:spLocks noChangeArrowheads="1"/>
          </p:cNvSpPr>
          <p:nvPr/>
        </p:nvSpPr>
        <p:spPr bwMode="auto">
          <a:xfrm>
            <a:off x="4420001" y="1263101"/>
            <a:ext cx="3057638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pracy kapitału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>
            <a:off x="79708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2574" name="Text Box 44"/>
          <p:cNvSpPr txBox="1">
            <a:spLocks noChangeArrowheads="1"/>
          </p:cNvSpPr>
          <p:nvPr/>
        </p:nvSpPr>
        <p:spPr bwMode="auto">
          <a:xfrm>
            <a:off x="1962304" y="1262804"/>
            <a:ext cx="2210727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inwestowania</a:t>
            </a:r>
          </a:p>
        </p:txBody>
      </p:sp>
      <p:sp>
        <p:nvSpPr>
          <p:cNvPr id="68" name="Text Box 44"/>
          <p:cNvSpPr txBox="1">
            <a:spLocks noChangeArrowheads="1"/>
          </p:cNvSpPr>
          <p:nvPr/>
        </p:nvSpPr>
        <p:spPr bwMode="auto">
          <a:xfrm>
            <a:off x="8291798" y="1262804"/>
            <a:ext cx="1533525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zwrotu</a:t>
            </a:r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>
            <a:off x="1828800" y="1663829"/>
            <a:ext cx="2289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8"/>
          <p:cNvSpPr>
            <a:spLocks noChangeShapeType="1"/>
          </p:cNvSpPr>
          <p:nvPr/>
        </p:nvSpPr>
        <p:spPr bwMode="auto">
          <a:xfrm>
            <a:off x="4105275" y="1663829"/>
            <a:ext cx="38655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8"/>
          <p:cNvSpPr>
            <a:spLocks noChangeShapeType="1"/>
          </p:cNvSpPr>
          <p:nvPr/>
        </p:nvSpPr>
        <p:spPr bwMode="auto">
          <a:xfrm>
            <a:off x="7971484" y="1663829"/>
            <a:ext cx="18021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Strzałka w dół 76"/>
          <p:cNvSpPr/>
          <p:nvPr/>
        </p:nvSpPr>
        <p:spPr bwMode="auto">
          <a:xfrm>
            <a:off x="8752359" y="2186160"/>
            <a:ext cx="587355" cy="1126229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Strzałka w dół 77"/>
          <p:cNvSpPr/>
          <p:nvPr/>
        </p:nvSpPr>
        <p:spPr bwMode="auto">
          <a:xfrm rot="10800000">
            <a:off x="2916125" y="2190686"/>
            <a:ext cx="584994" cy="1121702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Line 5"/>
          <p:cNvSpPr>
            <a:spLocks noChangeShapeType="1"/>
          </p:cNvSpPr>
          <p:nvPr/>
        </p:nvSpPr>
        <p:spPr bwMode="auto">
          <a:xfrm>
            <a:off x="1995377" y="3526106"/>
            <a:ext cx="8143234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15" name="Symbol zastępczy zawartości 2"/>
          <p:cNvSpPr txBox="1">
            <a:spLocks/>
          </p:cNvSpPr>
          <p:nvPr/>
        </p:nvSpPr>
        <p:spPr>
          <a:xfrm>
            <a:off x="838200" y="4789169"/>
            <a:ext cx="10515600" cy="13877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/>
              <a:t>Inwestycja</a:t>
            </a:r>
            <a:r>
              <a:rPr lang="pl-PL"/>
              <a:t> to wyrzeczenie się obecnych, pewnych korzyści na rzecz niepewnych korzyści w przyszłości.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2917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Efekty są odsunięte w czasie</a:t>
            </a:r>
          </a:p>
        </p:txBody>
      </p:sp>
      <p:sp>
        <p:nvSpPr>
          <p:cNvPr id="22567" name="Text Box 4"/>
          <p:cNvSpPr txBox="1">
            <a:spLocks noChangeArrowheads="1"/>
          </p:cNvSpPr>
          <p:nvPr/>
        </p:nvSpPr>
        <p:spPr bwMode="auto">
          <a:xfrm>
            <a:off x="4420001" y="1247712"/>
            <a:ext cx="3057638" cy="34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dirty="0">
                <a:solidFill>
                  <a:srgbClr val="FF0000"/>
                </a:solidFill>
              </a:rPr>
              <a:t>Czas pracy kapitału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>
            <a:off x="79708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2574" name="Text Box 44"/>
          <p:cNvSpPr txBox="1">
            <a:spLocks noChangeArrowheads="1"/>
          </p:cNvSpPr>
          <p:nvPr/>
        </p:nvSpPr>
        <p:spPr bwMode="auto">
          <a:xfrm>
            <a:off x="1779423" y="1247415"/>
            <a:ext cx="2210727" cy="34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dirty="0">
                <a:solidFill>
                  <a:srgbClr val="FF0000"/>
                </a:solidFill>
              </a:rPr>
              <a:t>Czas inwestowania</a:t>
            </a:r>
          </a:p>
        </p:txBody>
      </p:sp>
      <p:sp>
        <p:nvSpPr>
          <p:cNvPr id="68" name="Text Box 44"/>
          <p:cNvSpPr txBox="1">
            <a:spLocks noChangeArrowheads="1"/>
          </p:cNvSpPr>
          <p:nvPr/>
        </p:nvSpPr>
        <p:spPr bwMode="auto">
          <a:xfrm>
            <a:off x="8291798" y="1247415"/>
            <a:ext cx="1533525" cy="34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dirty="0">
                <a:solidFill>
                  <a:srgbClr val="FF0000"/>
                </a:solidFill>
              </a:rPr>
              <a:t>Czas zwrotu</a:t>
            </a:r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>
            <a:off x="1828800" y="1663829"/>
            <a:ext cx="2289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8"/>
          <p:cNvSpPr>
            <a:spLocks noChangeShapeType="1"/>
          </p:cNvSpPr>
          <p:nvPr/>
        </p:nvSpPr>
        <p:spPr bwMode="auto">
          <a:xfrm>
            <a:off x="4105275" y="1663829"/>
            <a:ext cx="38655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8"/>
          <p:cNvSpPr>
            <a:spLocks noChangeShapeType="1"/>
          </p:cNvSpPr>
          <p:nvPr/>
        </p:nvSpPr>
        <p:spPr bwMode="auto">
          <a:xfrm>
            <a:off x="7971484" y="1663829"/>
            <a:ext cx="18021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Strzałka w dół 77"/>
          <p:cNvSpPr/>
          <p:nvPr/>
        </p:nvSpPr>
        <p:spPr bwMode="auto">
          <a:xfrm rot="10800000">
            <a:off x="2916125" y="2359804"/>
            <a:ext cx="584994" cy="952583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Line 5"/>
          <p:cNvSpPr>
            <a:spLocks noChangeShapeType="1"/>
          </p:cNvSpPr>
          <p:nvPr/>
        </p:nvSpPr>
        <p:spPr bwMode="auto">
          <a:xfrm>
            <a:off x="1995377" y="3526106"/>
            <a:ext cx="8143234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17" name="Symbol zastępczy zawartości 2"/>
          <p:cNvSpPr txBox="1">
            <a:spLocks/>
          </p:cNvSpPr>
          <p:nvPr/>
        </p:nvSpPr>
        <p:spPr>
          <a:xfrm>
            <a:off x="838200" y="4789169"/>
            <a:ext cx="10515600" cy="18618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/>
              <a:t>Inwestycja</a:t>
            </a:r>
            <a:r>
              <a:rPr lang="pl-PL" dirty="0"/>
              <a:t> w czasie to:</a:t>
            </a:r>
          </a:p>
          <a:p>
            <a:r>
              <a:rPr lang="pl-PL" dirty="0"/>
              <a:t>czas inwestowania, wpłaty;</a:t>
            </a:r>
          </a:p>
          <a:p>
            <a:r>
              <a:rPr lang="pl-PL" dirty="0"/>
              <a:t>czas oczekiwania, kapitał pracuje, inwestycja rośnie;</a:t>
            </a:r>
          </a:p>
          <a:p>
            <a:r>
              <a:rPr lang="pl-PL" dirty="0"/>
              <a:t>czas zwrotu, okres wypłat.</a:t>
            </a:r>
          </a:p>
        </p:txBody>
      </p:sp>
      <p:sp>
        <p:nvSpPr>
          <p:cNvPr id="2" name="Strzałka w prawo 1"/>
          <p:cNvSpPr/>
          <p:nvPr/>
        </p:nvSpPr>
        <p:spPr>
          <a:xfrm>
            <a:off x="4302493" y="2123864"/>
            <a:ext cx="3878981" cy="76523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>
                <a:solidFill>
                  <a:schemeClr val="tx1"/>
                </a:solidFill>
              </a:rPr>
              <a:t>Czas</a:t>
            </a:r>
          </a:p>
        </p:txBody>
      </p:sp>
      <p:sp>
        <p:nvSpPr>
          <p:cNvPr id="19" name="Strzałka w dół 18"/>
          <p:cNvSpPr/>
          <p:nvPr/>
        </p:nvSpPr>
        <p:spPr bwMode="auto">
          <a:xfrm>
            <a:off x="8752359" y="2186160"/>
            <a:ext cx="587355" cy="1126229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001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Niepewność #1 </a:t>
            </a:r>
            <a:r>
              <a:rPr lang="mr-IN" altLang="pl-PL" dirty="0" smtClean="0"/>
              <a:t>–</a:t>
            </a:r>
            <a:r>
              <a:rPr lang="pl-PL" altLang="pl-PL" dirty="0" smtClean="0"/>
              <a:t> czy odbiorę</a:t>
            </a:r>
            <a:endParaRPr lang="pl-PL" altLang="pl-PL" dirty="0"/>
          </a:p>
        </p:txBody>
      </p:sp>
      <p:sp>
        <p:nvSpPr>
          <p:cNvPr id="22567" name="Text Box 4"/>
          <p:cNvSpPr txBox="1">
            <a:spLocks noChangeArrowheads="1"/>
          </p:cNvSpPr>
          <p:nvPr/>
        </p:nvSpPr>
        <p:spPr bwMode="auto">
          <a:xfrm>
            <a:off x="4420001" y="1263101"/>
            <a:ext cx="3057638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pracy kapitału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>
            <a:off x="79708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2574" name="Text Box 44"/>
          <p:cNvSpPr txBox="1">
            <a:spLocks noChangeArrowheads="1"/>
          </p:cNvSpPr>
          <p:nvPr/>
        </p:nvSpPr>
        <p:spPr bwMode="auto">
          <a:xfrm>
            <a:off x="1962304" y="1262804"/>
            <a:ext cx="2210727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inwestowania</a:t>
            </a:r>
          </a:p>
        </p:txBody>
      </p:sp>
      <p:sp>
        <p:nvSpPr>
          <p:cNvPr id="68" name="Text Box 44"/>
          <p:cNvSpPr txBox="1">
            <a:spLocks noChangeArrowheads="1"/>
          </p:cNvSpPr>
          <p:nvPr/>
        </p:nvSpPr>
        <p:spPr bwMode="auto">
          <a:xfrm>
            <a:off x="8291798" y="1262804"/>
            <a:ext cx="1533525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zwrotu</a:t>
            </a:r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>
            <a:off x="1828800" y="1663829"/>
            <a:ext cx="2289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8"/>
          <p:cNvSpPr>
            <a:spLocks noChangeShapeType="1"/>
          </p:cNvSpPr>
          <p:nvPr/>
        </p:nvSpPr>
        <p:spPr bwMode="auto">
          <a:xfrm>
            <a:off x="4105275" y="1663829"/>
            <a:ext cx="38655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8"/>
          <p:cNvSpPr>
            <a:spLocks noChangeShapeType="1"/>
          </p:cNvSpPr>
          <p:nvPr/>
        </p:nvSpPr>
        <p:spPr bwMode="auto">
          <a:xfrm>
            <a:off x="7971484" y="1663829"/>
            <a:ext cx="18021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Strzałka w dół 77"/>
          <p:cNvSpPr/>
          <p:nvPr/>
        </p:nvSpPr>
        <p:spPr bwMode="auto">
          <a:xfrm rot="10800000">
            <a:off x="2916125" y="2359804"/>
            <a:ext cx="584994" cy="952583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Line 5"/>
          <p:cNvSpPr>
            <a:spLocks noChangeShapeType="1"/>
          </p:cNvSpPr>
          <p:nvPr/>
        </p:nvSpPr>
        <p:spPr bwMode="auto">
          <a:xfrm>
            <a:off x="1995377" y="3526106"/>
            <a:ext cx="8143234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7700768" y="2204392"/>
            <a:ext cx="14294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Symbol zastępczy zawartości 2"/>
          <p:cNvSpPr txBox="1">
            <a:spLocks/>
          </p:cNvSpPr>
          <p:nvPr/>
        </p:nvSpPr>
        <p:spPr>
          <a:xfrm>
            <a:off x="838200" y="4789169"/>
            <a:ext cx="10515600" cy="13877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/>
              <a:t>Inwestycja</a:t>
            </a:r>
            <a:r>
              <a:rPr lang="pl-PL" dirty="0"/>
              <a:t> to wyrzeczenie się obecnych, pewnych korzyści na rzecz niepewnych korzyści w przyszłości.</a:t>
            </a:r>
          </a:p>
        </p:txBody>
      </p:sp>
      <p:sp>
        <p:nvSpPr>
          <p:cNvPr id="18" name="pole tekstowe 15"/>
          <p:cNvSpPr txBox="1"/>
          <p:nvPr/>
        </p:nvSpPr>
        <p:spPr>
          <a:xfrm>
            <a:off x="2805256" y="3311655"/>
            <a:ext cx="1021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" name="Strzałka w dół 18"/>
          <p:cNvSpPr/>
          <p:nvPr/>
        </p:nvSpPr>
        <p:spPr bwMode="auto">
          <a:xfrm>
            <a:off x="8752359" y="2186160"/>
            <a:ext cx="587355" cy="1126229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1859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Niepewność #2 </a:t>
            </a:r>
            <a:r>
              <a:rPr lang="mr-IN" altLang="pl-PL" dirty="0" smtClean="0"/>
              <a:t>–</a:t>
            </a:r>
            <a:r>
              <a:rPr lang="pl-PL" altLang="pl-PL" dirty="0" smtClean="0"/>
              <a:t> ile odbiorę</a:t>
            </a:r>
            <a:endParaRPr lang="pl-PL" altLang="pl-PL" dirty="0"/>
          </a:p>
        </p:txBody>
      </p:sp>
      <p:sp>
        <p:nvSpPr>
          <p:cNvPr id="22567" name="Text Box 4"/>
          <p:cNvSpPr txBox="1">
            <a:spLocks noChangeArrowheads="1"/>
          </p:cNvSpPr>
          <p:nvPr/>
        </p:nvSpPr>
        <p:spPr bwMode="auto">
          <a:xfrm>
            <a:off x="4420001" y="1263101"/>
            <a:ext cx="3057638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pracy kapitału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>
            <a:off x="79708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2574" name="Text Box 44"/>
          <p:cNvSpPr txBox="1">
            <a:spLocks noChangeArrowheads="1"/>
          </p:cNvSpPr>
          <p:nvPr/>
        </p:nvSpPr>
        <p:spPr bwMode="auto">
          <a:xfrm>
            <a:off x="1962304" y="1262804"/>
            <a:ext cx="2210727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inwestowania</a:t>
            </a:r>
          </a:p>
        </p:txBody>
      </p:sp>
      <p:sp>
        <p:nvSpPr>
          <p:cNvPr id="68" name="Text Box 44"/>
          <p:cNvSpPr txBox="1">
            <a:spLocks noChangeArrowheads="1"/>
          </p:cNvSpPr>
          <p:nvPr/>
        </p:nvSpPr>
        <p:spPr bwMode="auto">
          <a:xfrm>
            <a:off x="8291798" y="1262804"/>
            <a:ext cx="1533525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zwrotu</a:t>
            </a:r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>
            <a:off x="1828800" y="1663829"/>
            <a:ext cx="2289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8"/>
          <p:cNvSpPr>
            <a:spLocks noChangeShapeType="1"/>
          </p:cNvSpPr>
          <p:nvPr/>
        </p:nvSpPr>
        <p:spPr bwMode="auto">
          <a:xfrm>
            <a:off x="4105275" y="1663829"/>
            <a:ext cx="38655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8"/>
          <p:cNvSpPr>
            <a:spLocks noChangeShapeType="1"/>
          </p:cNvSpPr>
          <p:nvPr/>
        </p:nvSpPr>
        <p:spPr bwMode="auto">
          <a:xfrm>
            <a:off x="7971484" y="1663829"/>
            <a:ext cx="18021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Strzałka w dół 77"/>
          <p:cNvSpPr/>
          <p:nvPr/>
        </p:nvSpPr>
        <p:spPr bwMode="auto">
          <a:xfrm rot="10800000">
            <a:off x="2916125" y="2359804"/>
            <a:ext cx="584994" cy="952583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Line 5"/>
          <p:cNvSpPr>
            <a:spLocks noChangeShapeType="1"/>
          </p:cNvSpPr>
          <p:nvPr/>
        </p:nvSpPr>
        <p:spPr bwMode="auto">
          <a:xfrm>
            <a:off x="1995377" y="3526106"/>
            <a:ext cx="8143234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9312736" y="603956"/>
            <a:ext cx="102125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Symbol zastępczy zawartości 2"/>
          <p:cNvSpPr txBox="1">
            <a:spLocks/>
          </p:cNvSpPr>
          <p:nvPr/>
        </p:nvSpPr>
        <p:spPr>
          <a:xfrm>
            <a:off x="838200" y="4789169"/>
            <a:ext cx="10515600" cy="13877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/>
              <a:t>Inwestycja</a:t>
            </a:r>
            <a:r>
              <a:rPr lang="pl-PL" dirty="0"/>
              <a:t> to wyrzeczenie się obecnych, pewnych korzyści na rzecz niepewnych korzyści w przyszłości.</a:t>
            </a:r>
          </a:p>
        </p:txBody>
      </p:sp>
      <p:sp>
        <p:nvSpPr>
          <p:cNvPr id="18" name="pole tekstowe 15"/>
          <p:cNvSpPr txBox="1"/>
          <p:nvPr/>
        </p:nvSpPr>
        <p:spPr>
          <a:xfrm>
            <a:off x="2805256" y="3311655"/>
            <a:ext cx="1021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" name="Strzałka w dół 18"/>
          <p:cNvSpPr/>
          <p:nvPr/>
        </p:nvSpPr>
        <p:spPr bwMode="auto">
          <a:xfrm>
            <a:off x="8631731" y="1778368"/>
            <a:ext cx="822325" cy="1535192"/>
          </a:xfrm>
          <a:prstGeom prst="downArrow">
            <a:avLst/>
          </a:prstGeom>
          <a:pattFill prst="wdUpDiag">
            <a:fgClr>
              <a:srgbClr val="FFED89"/>
            </a:fgClr>
            <a:bgClr>
              <a:schemeClr val="bg1"/>
            </a:bgClr>
          </a:patt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68580" tIns="34290" rIns="68580" bIns="34290"/>
          <a:lstStyle>
            <a:lvl1pPr marL="257175" indent="-257175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x-none" altLang="x-none" sz="1800"/>
          </a:p>
        </p:txBody>
      </p:sp>
      <p:sp>
        <p:nvSpPr>
          <p:cNvPr id="20" name="Strzałka w dół 19"/>
          <p:cNvSpPr/>
          <p:nvPr/>
        </p:nvSpPr>
        <p:spPr bwMode="auto">
          <a:xfrm>
            <a:off x="8908534" y="2587145"/>
            <a:ext cx="278985" cy="438944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68580" tIns="34290" rIns="68580" bIns="34290"/>
          <a:lstStyle>
            <a:lvl1pPr marL="257175" indent="-257175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x-none" altLang="x-none" sz="1800"/>
          </a:p>
        </p:txBody>
      </p:sp>
    </p:spTree>
    <p:extLst>
      <p:ext uri="{BB962C8B-B14F-4D97-AF65-F5344CB8AC3E}">
        <p14:creationId xmlns:p14="http://schemas.microsoft.com/office/powerpoint/2010/main" val="1734010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Inwestowanie wg </a:t>
            </a:r>
            <a:r>
              <a:rPr lang="pl-PL" dirty="0" err="1" smtClean="0"/>
              <a:t>Łk</a:t>
            </a:r>
            <a:r>
              <a:rPr lang="pl-PL" dirty="0" smtClean="0"/>
              <a:t> 16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 smtClean="0"/>
              <a:t>Łk</a:t>
            </a:r>
            <a:r>
              <a:rPr lang="pl-PL" dirty="0" smtClean="0"/>
              <a:t> 16:9nn</a:t>
            </a:r>
            <a:br>
              <a:rPr lang="pl-PL" dirty="0" smtClean="0"/>
            </a:br>
            <a:r>
              <a:rPr lang="pl-PL" i="1" baseline="30000" dirty="0" smtClean="0"/>
              <a:t>(9)</a:t>
            </a:r>
            <a:r>
              <a:rPr lang="pl-PL" i="1" dirty="0"/>
              <a:t> </a:t>
            </a:r>
            <a:r>
              <a:rPr lang="pl-PL" i="1" dirty="0" smtClean="0"/>
              <a:t>I </a:t>
            </a:r>
            <a:r>
              <a:rPr lang="pl-PL" i="1" dirty="0"/>
              <a:t>ja wam mówię: Czyńcie sobie przyjaciół mamoną niesprawiedliwości, aby gdy się skończy, przyjęli was do wiecznych przybytków</a:t>
            </a:r>
            <a:r>
              <a:rPr lang="pl-PL" i="1" dirty="0" smtClean="0"/>
              <a:t>. </a:t>
            </a:r>
            <a:r>
              <a:rPr lang="pl-PL" i="1" baseline="30000" dirty="0" smtClean="0"/>
              <a:t>(</a:t>
            </a:r>
            <a:r>
              <a:rPr lang="pl-PL" i="1" baseline="30000" dirty="0"/>
              <a:t>10)</a:t>
            </a:r>
            <a:r>
              <a:rPr lang="pl-PL" i="1" dirty="0"/>
              <a:t> Wierny w najmniejszym i w wielkim jest wierny; a w najmniejszym niesprawiedliwy, jest i w wielkim niesprawiedliwy</a:t>
            </a:r>
            <a:r>
              <a:rPr lang="pl-PL" i="1" dirty="0" smtClean="0"/>
              <a:t>. </a:t>
            </a:r>
            <a:r>
              <a:rPr lang="pl-PL" i="1" baseline="30000" dirty="0" smtClean="0"/>
              <a:t>(</a:t>
            </a:r>
            <a:r>
              <a:rPr lang="pl-PL" i="1" baseline="30000" dirty="0"/>
              <a:t>11)</a:t>
            </a:r>
            <a:r>
              <a:rPr lang="pl-PL" i="1" dirty="0"/>
              <a:t> Jeśli więc w niesprawiedliwej mamonie nie staliście się wierni, kto wam powierzy prawdziwą wartość</a:t>
            </a:r>
            <a:r>
              <a:rPr lang="pl-PL" i="1" dirty="0" smtClean="0"/>
              <a:t>? </a:t>
            </a:r>
            <a:r>
              <a:rPr lang="pl-PL" i="1" baseline="30000" dirty="0" smtClean="0"/>
              <a:t>(</a:t>
            </a:r>
            <a:r>
              <a:rPr lang="pl-PL" i="1" baseline="30000" dirty="0"/>
              <a:t>12)</a:t>
            </a:r>
            <a:r>
              <a:rPr lang="pl-PL" i="1" dirty="0"/>
              <a:t> A jeśli w tym, co cudze nie staliście się wierni, kto wam da wasze własne</a:t>
            </a:r>
            <a:r>
              <a:rPr lang="pl-PL" i="1" dirty="0" smtClean="0"/>
              <a:t>?</a:t>
            </a:r>
          </a:p>
          <a:p>
            <a:endParaRPr lang="pl-PL" dirty="0"/>
          </a:p>
          <a:p>
            <a:r>
              <a:rPr lang="pl-PL" dirty="0" smtClean="0"/>
              <a:t>Wnioski:</a:t>
            </a:r>
          </a:p>
          <a:p>
            <a:pPr lvl="1"/>
            <a:r>
              <a:rPr lang="pl-PL" dirty="0" smtClean="0"/>
              <a:t>Używaj kasy tak aby twoi przyjaciele mieli (gdy się skończy) wieczne przybytki i mogli mnie w nich przyjąć.</a:t>
            </a:r>
          </a:p>
          <a:p>
            <a:pPr lvl="1"/>
            <a:r>
              <a:rPr lang="pl-PL" dirty="0" smtClean="0"/>
              <a:t>Bądź wierny zarządzaniu cudzym aby ktoś dał ci to co twoje własne (dziedzictwo?)</a:t>
            </a:r>
          </a:p>
        </p:txBody>
      </p:sp>
    </p:spTree>
    <p:extLst>
      <p:ext uri="{BB962C8B-B14F-4D97-AF65-F5344CB8AC3E}">
        <p14:creationId xmlns:p14="http://schemas.microsoft.com/office/powerpoint/2010/main" val="13939229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8253098" y="3051548"/>
            <a:ext cx="2029140" cy="916407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Problem #1 – czy będę zdolny odebrać?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88080" y="4068763"/>
            <a:ext cx="2362200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2766060" y="3051548"/>
            <a:ext cx="3676016" cy="914662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909060" y="2195513"/>
            <a:ext cx="253777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738689" y="3805238"/>
            <a:ext cx="7604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46838" y="2195513"/>
            <a:ext cx="341314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910389" y="2195513"/>
            <a:ext cx="126523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5639770" y="4057649"/>
            <a:ext cx="937244" cy="27844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44450">
            <a:solidFill>
              <a:srgbClr val="0066FF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7" name="Line 10"/>
          <p:cNvSpPr>
            <a:spLocks noChangeShapeType="1"/>
          </p:cNvSpPr>
          <p:nvPr/>
        </p:nvSpPr>
        <p:spPr bwMode="auto">
          <a:xfrm rot="16200000">
            <a:off x="6045994" y="3517107"/>
            <a:ext cx="1096963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2636838" y="1609726"/>
            <a:ext cx="403860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149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751954" y="1332788"/>
            <a:ext cx="1382713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końca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6262888" y="4336163"/>
            <a:ext cx="3459162" cy="314325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5" y="4097338"/>
            <a:ext cx="288927" cy="238758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>
            <a:off x="4218940" y="3816352"/>
            <a:ext cx="360364" cy="249236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6096000" y="409733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48100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39932"/>
            <a:ext cx="1420812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969126" y="2279318"/>
            <a:ext cx="464787" cy="47350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pl-PL" b="1" dirty="0">
                <a:latin typeface="Arial" charset="0"/>
                <a:ea typeface="Arial" charset="0"/>
              </a:rPr>
              <a:t>B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10038732" y="3798604"/>
            <a:ext cx="464787" cy="47350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pl-PL" b="1" dirty="0">
                <a:latin typeface="Arial" charset="0"/>
                <a:ea typeface="Arial" charset="0"/>
              </a:rPr>
              <a:t>S</a:t>
            </a:r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10017125" y="1609725"/>
            <a:ext cx="149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4" name="Strzałka w dół 43"/>
          <p:cNvSpPr/>
          <p:nvPr/>
        </p:nvSpPr>
        <p:spPr bwMode="auto">
          <a:xfrm rot="10800000">
            <a:off x="4766868" y="2643952"/>
            <a:ext cx="584994" cy="952583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" name="Łącznik prosty ze strzałką 3"/>
          <p:cNvCxnSpPr/>
          <p:nvPr/>
        </p:nvCxnSpPr>
        <p:spPr>
          <a:xfrm flipV="1">
            <a:off x="4538663" y="4268788"/>
            <a:ext cx="0" cy="1844672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 flipV="1">
            <a:off x="10017125" y="4336096"/>
            <a:ext cx="0" cy="1844672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Tekstowe 2"/>
          <p:cNvSpPr txBox="1"/>
          <p:nvPr/>
        </p:nvSpPr>
        <p:spPr>
          <a:xfrm>
            <a:off x="2303512" y="5772146"/>
            <a:ext cx="2561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Jakie decyzję podejmuję dziś?</a:t>
            </a:r>
          </a:p>
        </p:txBody>
      </p:sp>
      <p:sp>
        <p:nvSpPr>
          <p:cNvPr id="46" name="PoleTekstowe 45"/>
          <p:cNvSpPr txBox="1"/>
          <p:nvPr/>
        </p:nvSpPr>
        <p:spPr>
          <a:xfrm>
            <a:off x="8321085" y="5714993"/>
            <a:ext cx="376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Czy </a:t>
            </a:r>
            <a:r>
              <a:rPr lang="pl-PL" sz="2800">
                <a:solidFill>
                  <a:srgbClr val="C00000"/>
                </a:solidFill>
              </a:rPr>
              <a:t>moje </a:t>
            </a:r>
            <a:br>
              <a:rPr lang="pl-PL" sz="2800">
                <a:solidFill>
                  <a:srgbClr val="C00000"/>
                </a:solidFill>
              </a:rPr>
            </a:br>
            <a:r>
              <a:rPr lang="pl-PL" sz="2800">
                <a:solidFill>
                  <a:srgbClr val="C00000"/>
                </a:solidFill>
              </a:rPr>
              <a:t>grzechy będą osądzone?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>
            <a:off x="8199438" y="3643313"/>
            <a:ext cx="27590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8351839" y="3795713"/>
            <a:ext cx="243640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0" name="Prostokąt zaokrąglony 42"/>
          <p:cNvSpPr/>
          <p:nvPr/>
        </p:nvSpPr>
        <p:spPr bwMode="auto">
          <a:xfrm>
            <a:off x="5948050" y="1892300"/>
            <a:ext cx="2616200" cy="30861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01600" cap="flat" cmpd="tri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</a:pPr>
            <a:r>
              <a:rPr lang="pl-PL" b="1" dirty="0">
                <a:latin typeface="Arial" charset="0"/>
                <a:ea typeface="Arial" charset="0"/>
              </a:rPr>
              <a:t>Koniec świata?</a:t>
            </a:r>
            <a:endParaRPr lang="pl-PL" sz="3200" b="1" dirty="0">
              <a:latin typeface="Arial" charset="0"/>
              <a:ea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50000"/>
              </a:spcBef>
            </a:pPr>
            <a:r>
              <a:rPr lang="pl-PL" sz="3200" b="1" dirty="0">
                <a:latin typeface="Arial" charset="0"/>
                <a:ea typeface="Arial" charset="0"/>
              </a:rPr>
              <a:t>Koniec </a:t>
            </a:r>
            <a:br>
              <a:rPr lang="pl-PL" sz="3200" b="1" dirty="0">
                <a:latin typeface="Arial" charset="0"/>
                <a:ea typeface="Arial" charset="0"/>
              </a:rPr>
            </a:br>
            <a:r>
              <a:rPr lang="pl-PL" sz="3200" b="1" dirty="0">
                <a:latin typeface="Arial" charset="0"/>
                <a:ea typeface="Arial" charset="0"/>
              </a:rPr>
              <a:t>tego systemu rzeczy</a:t>
            </a:r>
            <a:endParaRPr kumimoji="1" lang="pl-PL" sz="3200" b="1" i="1" dirty="0">
              <a:latin typeface="Arial" charset="0"/>
              <a:ea typeface="Arial" charset="0"/>
            </a:endParaRPr>
          </a:p>
        </p:txBody>
      </p:sp>
      <p:sp>
        <p:nvSpPr>
          <p:cNvPr id="49" name="Strzałka w dół 48"/>
          <p:cNvSpPr/>
          <p:nvPr/>
        </p:nvSpPr>
        <p:spPr bwMode="auto">
          <a:xfrm>
            <a:off x="8752359" y="2186160"/>
            <a:ext cx="587355" cy="1126229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924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8253098" y="3051548"/>
            <a:ext cx="2029140" cy="916407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8757" cy="1325563"/>
          </a:xfrm>
        </p:spPr>
        <p:txBody>
          <a:bodyPr/>
          <a:lstStyle/>
          <a:p>
            <a:r>
              <a:rPr lang="pl-PL" altLang="pl-PL" dirty="0"/>
              <a:t>Problem </a:t>
            </a:r>
            <a:r>
              <a:rPr lang="pl-PL" altLang="pl-PL" dirty="0" smtClean="0"/>
              <a:t>#2 </a:t>
            </a:r>
            <a:r>
              <a:rPr lang="pl-PL" altLang="pl-PL" dirty="0"/>
              <a:t>– czy </a:t>
            </a:r>
            <a:r>
              <a:rPr lang="pl-PL" altLang="pl-PL" dirty="0" smtClean="0"/>
              <a:t>to co </a:t>
            </a:r>
            <a:r>
              <a:rPr lang="pl-PL" altLang="pl-PL" dirty="0" err="1" smtClean="0"/>
              <a:t>dostnę</a:t>
            </a:r>
            <a:r>
              <a:rPr lang="pl-PL" altLang="pl-PL" dirty="0" smtClean="0"/>
              <a:t> będzie coś warte?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88080" y="4068763"/>
            <a:ext cx="2362200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2766060" y="3051548"/>
            <a:ext cx="3676016" cy="914662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909060" y="2195513"/>
            <a:ext cx="253777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738689" y="3805238"/>
            <a:ext cx="7604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46838" y="2195513"/>
            <a:ext cx="341314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910389" y="2195513"/>
            <a:ext cx="126523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5639770" y="4057649"/>
            <a:ext cx="937244" cy="27844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44450">
            <a:solidFill>
              <a:srgbClr val="0066FF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7" name="Line 10"/>
          <p:cNvSpPr>
            <a:spLocks noChangeShapeType="1"/>
          </p:cNvSpPr>
          <p:nvPr/>
        </p:nvSpPr>
        <p:spPr bwMode="auto">
          <a:xfrm rot="16200000">
            <a:off x="6045994" y="3517107"/>
            <a:ext cx="1096963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2636838" y="1609726"/>
            <a:ext cx="403860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149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751954" y="1332788"/>
            <a:ext cx="1382713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końca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6262888" y="4336163"/>
            <a:ext cx="3459162" cy="314325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5" y="4097338"/>
            <a:ext cx="288927" cy="238758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>
            <a:off x="4218940" y="3816352"/>
            <a:ext cx="360364" cy="249236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6096000" y="409733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48100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39932"/>
            <a:ext cx="1420812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969126" y="2279318"/>
            <a:ext cx="464787" cy="47350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pl-PL" b="1" dirty="0">
                <a:latin typeface="Arial" charset="0"/>
                <a:ea typeface="Arial" charset="0"/>
              </a:rPr>
              <a:t>B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10038732" y="3798604"/>
            <a:ext cx="464787" cy="47350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pl-PL" b="1" dirty="0">
                <a:latin typeface="Arial" charset="0"/>
                <a:ea typeface="Arial" charset="0"/>
              </a:rPr>
              <a:t>S</a:t>
            </a:r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10017125" y="1609725"/>
            <a:ext cx="149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4" name="Strzałka w dół 43"/>
          <p:cNvSpPr/>
          <p:nvPr/>
        </p:nvSpPr>
        <p:spPr bwMode="auto">
          <a:xfrm rot="10800000">
            <a:off x="4766868" y="2643952"/>
            <a:ext cx="584994" cy="952583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" name="Łącznik prosty ze strzałką 3"/>
          <p:cNvCxnSpPr/>
          <p:nvPr/>
        </p:nvCxnSpPr>
        <p:spPr>
          <a:xfrm flipV="1">
            <a:off x="4538663" y="4268788"/>
            <a:ext cx="0" cy="1844672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 flipV="1">
            <a:off x="10017125" y="4336096"/>
            <a:ext cx="0" cy="1844672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Tekstowe 2"/>
          <p:cNvSpPr txBox="1"/>
          <p:nvPr/>
        </p:nvSpPr>
        <p:spPr>
          <a:xfrm>
            <a:off x="2303512" y="5772146"/>
            <a:ext cx="2851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W co dziś inwestuję? 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46" name="PoleTekstowe 45"/>
          <p:cNvSpPr txBox="1"/>
          <p:nvPr/>
        </p:nvSpPr>
        <p:spPr>
          <a:xfrm>
            <a:off x="7525953" y="5807758"/>
            <a:ext cx="376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smtClean="0">
                <a:solidFill>
                  <a:srgbClr val="C00000"/>
                </a:solidFill>
              </a:rPr>
              <a:t>Co przetrwa do wieczności?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>
            <a:off x="8199438" y="3643313"/>
            <a:ext cx="27590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8351839" y="3795713"/>
            <a:ext cx="243640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0" name="Prostokąt zaokrąglony 42"/>
          <p:cNvSpPr/>
          <p:nvPr/>
        </p:nvSpPr>
        <p:spPr bwMode="auto">
          <a:xfrm>
            <a:off x="5948050" y="1892300"/>
            <a:ext cx="2616200" cy="30861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01600" cap="flat" cmpd="tri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</a:pPr>
            <a:r>
              <a:rPr lang="pl-PL" b="1" dirty="0">
                <a:latin typeface="Arial" charset="0"/>
                <a:ea typeface="Arial" charset="0"/>
              </a:rPr>
              <a:t>Koniec świata?</a:t>
            </a:r>
            <a:endParaRPr lang="pl-PL" sz="3200" b="1" dirty="0">
              <a:latin typeface="Arial" charset="0"/>
              <a:ea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50000"/>
              </a:spcBef>
            </a:pPr>
            <a:r>
              <a:rPr lang="pl-PL" sz="3200" b="1" dirty="0">
                <a:latin typeface="Arial" charset="0"/>
                <a:ea typeface="Arial" charset="0"/>
              </a:rPr>
              <a:t>Koniec </a:t>
            </a:r>
            <a:br>
              <a:rPr lang="pl-PL" sz="3200" b="1" dirty="0">
                <a:latin typeface="Arial" charset="0"/>
                <a:ea typeface="Arial" charset="0"/>
              </a:rPr>
            </a:br>
            <a:r>
              <a:rPr lang="pl-PL" sz="3200" b="1" dirty="0">
                <a:latin typeface="Arial" charset="0"/>
                <a:ea typeface="Arial" charset="0"/>
              </a:rPr>
              <a:t>tego systemu rzeczy</a:t>
            </a:r>
            <a:endParaRPr kumimoji="1" lang="pl-PL" sz="3200" b="1" i="1" dirty="0">
              <a:latin typeface="Arial" charset="0"/>
              <a:ea typeface="Arial" charset="0"/>
            </a:endParaRPr>
          </a:p>
        </p:txBody>
      </p:sp>
      <p:sp>
        <p:nvSpPr>
          <p:cNvPr id="53" name="Strzałka w dół 52"/>
          <p:cNvSpPr/>
          <p:nvPr/>
        </p:nvSpPr>
        <p:spPr bwMode="auto">
          <a:xfrm>
            <a:off x="8631731" y="1778368"/>
            <a:ext cx="822325" cy="1535192"/>
          </a:xfrm>
          <a:prstGeom prst="downArrow">
            <a:avLst/>
          </a:prstGeom>
          <a:pattFill prst="wdUpDiag">
            <a:fgClr>
              <a:srgbClr val="FFED89"/>
            </a:fgClr>
            <a:bgClr>
              <a:schemeClr val="bg1"/>
            </a:bgClr>
          </a:patt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68580" tIns="34290" rIns="68580" bIns="34290"/>
          <a:lstStyle>
            <a:lvl1pPr marL="257175" indent="-257175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x-none" altLang="x-none" sz="1800"/>
          </a:p>
        </p:txBody>
      </p:sp>
      <p:sp>
        <p:nvSpPr>
          <p:cNvPr id="55" name="Strzałka w dół 54"/>
          <p:cNvSpPr/>
          <p:nvPr/>
        </p:nvSpPr>
        <p:spPr bwMode="auto">
          <a:xfrm>
            <a:off x="8908534" y="2587145"/>
            <a:ext cx="278985" cy="438944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68580" tIns="34290" rIns="68580" bIns="34290"/>
          <a:lstStyle>
            <a:lvl1pPr marL="257175" indent="-257175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x-none" altLang="x-none" sz="1800"/>
          </a:p>
        </p:txBody>
      </p:sp>
    </p:spTree>
    <p:extLst>
      <p:ext uri="{BB962C8B-B14F-4D97-AF65-F5344CB8AC3E}">
        <p14:creationId xmlns:p14="http://schemas.microsoft.com/office/powerpoint/2010/main" val="627873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Metahistoria</a:t>
            </a:r>
            <a:endParaRPr lang="pl-PL" dirty="0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213899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 smtClean="0">
                <a:latin typeface="Arial" charset="0"/>
              </a:rPr>
              <a:t>Ziemia</a:t>
            </a:r>
          </a:p>
          <a:p>
            <a:pPr algn="ctr"/>
            <a:r>
              <a:rPr lang="pl-PL" altLang="x-none" sz="1600" b="1" i="1" dirty="0" smtClean="0">
                <a:latin typeface="Arial" charset="0"/>
              </a:rPr>
              <a:t>i Ogród</a:t>
            </a:r>
            <a:r>
              <a:rPr lang="pl-PL" altLang="x-none" sz="1600" b="1" i="1" dirty="0">
                <a:latin typeface="Arial" charset="0"/>
              </a:rPr>
              <a:t/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Eden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692194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 smtClean="0">
                <a:latin typeface="Arial" charset="0"/>
              </a:rPr>
              <a:t>Ziemia</a:t>
            </a:r>
            <a:br>
              <a:rPr lang="pl-PL" altLang="x-none" sz="1600" b="1" i="1" dirty="0" smtClean="0">
                <a:latin typeface="Arial" charset="0"/>
              </a:rPr>
            </a:br>
            <a:r>
              <a:rPr lang="pl-PL" altLang="x-none" sz="1600" b="1" i="1" dirty="0" smtClean="0">
                <a:latin typeface="Arial" charset="0"/>
              </a:rPr>
              <a:t>nieco</a:t>
            </a:r>
            <a:br>
              <a:rPr lang="pl-PL" altLang="x-none" sz="1600" b="1" i="1" dirty="0" smtClean="0">
                <a:latin typeface="Arial" charset="0"/>
              </a:rPr>
            </a:br>
            <a:r>
              <a:rPr lang="pl-PL" altLang="x-none" sz="1600" b="1" i="1" dirty="0" smtClean="0">
                <a:latin typeface="Arial" charset="0"/>
              </a:rPr>
              <a:t>zepsuta</a:t>
            </a:r>
            <a:endParaRPr lang="pl-PL" altLang="x-none" b="1" i="1" dirty="0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9170488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Nowa </a:t>
            </a:r>
            <a:r>
              <a:rPr lang="pl-PL" altLang="x-none" sz="1600" b="1" i="1" dirty="0" smtClean="0">
                <a:latin typeface="Arial" charset="0"/>
              </a:rPr>
              <a:t>Ziemia </a:t>
            </a:r>
            <a:endParaRPr lang="pl-PL" altLang="x-none" sz="1600" b="1" i="1" dirty="0">
              <a:latin typeface="Arial" charset="0"/>
            </a:endParaRPr>
          </a:p>
          <a:p>
            <a:pPr algn="ctr"/>
            <a:r>
              <a:rPr lang="pl-PL" altLang="x-none" sz="1600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sz="1600" b="1" i="1" dirty="0" smtClean="0">
                <a:latin typeface="Arial" charset="0"/>
              </a:rPr>
              <a:t>Nowe </a:t>
            </a:r>
            <a:r>
              <a:rPr lang="pl-PL" altLang="x-none" sz="1600" b="1" i="1" dirty="0">
                <a:latin typeface="Arial" charset="0"/>
              </a:rPr>
              <a:t>N</a:t>
            </a:r>
            <a:r>
              <a:rPr lang="pl-PL" altLang="x-none" sz="1600" b="1" i="1" dirty="0" smtClean="0">
                <a:latin typeface="Arial" charset="0"/>
              </a:rPr>
              <a:t>iebo</a:t>
            </a:r>
            <a:endParaRPr lang="pl-PL" altLang="x-none" i="1" dirty="0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upadek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zbawienie</a:t>
            </a:r>
          </a:p>
        </p:txBody>
      </p:sp>
    </p:spTree>
    <p:extLst>
      <p:ext uri="{BB962C8B-B14F-4D97-AF65-F5344CB8AC3E}">
        <p14:creationId xmlns:p14="http://schemas.microsoft.com/office/powerpoint/2010/main" val="153203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Zadanie określone w 1P3:15n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91025"/>
            <a:ext cx="10515600" cy="3885938"/>
          </a:xfrm>
        </p:spPr>
        <p:txBody>
          <a:bodyPr/>
          <a:lstStyle/>
          <a:p>
            <a:pPr marL="0" indent="0">
              <a:buNone/>
            </a:pPr>
            <a:r>
              <a:rPr lang="pl-PL" i="1" u="sng" dirty="0"/>
              <a:t>Pana Boga uświęcajcie w swoich sercach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	i </a:t>
            </a:r>
            <a:r>
              <a:rPr lang="pl-PL" i="1" u="sng" dirty="0"/>
              <a:t>bądźcie zawsze gotowi do obrony</a:t>
            </a:r>
            <a:r>
              <a:rPr lang="pl-PL" i="1" dirty="0"/>
              <a:t> (</a:t>
            </a:r>
            <a:r>
              <a:rPr lang="pl-PL" i="1" dirty="0" smtClean="0"/>
              <a:t>απ</a:t>
            </a:r>
            <a:r>
              <a:rPr lang="pl-PL" i="1" dirty="0" err="1" smtClean="0"/>
              <a:t>ολογι</a:t>
            </a:r>
            <a:r>
              <a:rPr lang="pl-PL" i="1" dirty="0" smtClean="0"/>
              <a:t>α</a:t>
            </a:r>
            <a:r>
              <a:rPr lang="pl-PL" i="1" dirty="0" err="1" smtClean="0"/>
              <a:t>ν</a:t>
            </a:r>
            <a:r>
              <a:rPr lang="pl-PL" i="1" dirty="0" smtClean="0"/>
              <a:t> - </a:t>
            </a:r>
            <a:r>
              <a:rPr lang="pl-PL" i="1" dirty="0" err="1"/>
              <a:t>apologian</a:t>
            </a:r>
            <a:r>
              <a:rPr lang="pl-PL" i="1" dirty="0"/>
              <a:t>)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		przed </a:t>
            </a:r>
            <a:r>
              <a:rPr lang="pl-PL" i="1" dirty="0"/>
              <a:t>każdym, kto żądałby od was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			zdania </a:t>
            </a:r>
            <a:r>
              <a:rPr lang="pl-PL" i="1" dirty="0"/>
              <a:t>rachunku </a:t>
            </a:r>
            <a:r>
              <a:rPr lang="pl-PL" i="1" u="sng" dirty="0"/>
              <a:t>z waszej </a:t>
            </a:r>
            <a:r>
              <a:rPr lang="pl-PL" b="1" i="1" u="sng" dirty="0" smtClean="0"/>
              <a:t>nadziei</a:t>
            </a:r>
            <a:r>
              <a:rPr lang="pl-PL" i="1" dirty="0" smtClean="0"/>
              <a:t>,</a:t>
            </a:r>
            <a:br>
              <a:rPr lang="pl-PL" i="1" dirty="0" smtClean="0"/>
            </a:br>
            <a:r>
              <a:rPr lang="pl-PL" i="1" dirty="0" smtClean="0"/>
              <a:t>ale </a:t>
            </a:r>
            <a:r>
              <a:rPr lang="pl-PL" i="1" dirty="0"/>
              <a:t>czyńcie to z łagodnością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	i </a:t>
            </a:r>
            <a:r>
              <a:rPr lang="pl-PL" i="1" dirty="0"/>
              <a:t>bojaźnią,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		mając sumienie czyste.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13793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Nadzieja to </a:t>
            </a:r>
            <a:r>
              <a:rPr lang="mr-IN" dirty="0" smtClean="0"/>
              <a:t>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8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Nadzieją</a:t>
            </a:r>
            <a:r>
              <a:rPr lang="pl-PL" dirty="0" smtClean="0"/>
              <a:t> to wiarą </a:t>
            </a:r>
            <a:r>
              <a:rPr lang="pl-PL" dirty="0"/>
              <a:t>w to, że </a:t>
            </a:r>
            <a:r>
              <a:rPr lang="pl-PL" dirty="0" smtClean="0"/>
              <a:t>oczekiwana przyszłość </a:t>
            </a:r>
            <a:r>
              <a:rPr lang="pl-PL" dirty="0"/>
              <a:t>będzie </a:t>
            </a:r>
            <a:r>
              <a:rPr lang="pl-PL" dirty="0" smtClean="0"/>
              <a:t>zgodna z oczekiwaniami, lepsza.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Wiara</a:t>
            </a:r>
            <a:r>
              <a:rPr lang="pl-PL" dirty="0" smtClean="0"/>
              <a:t> </a:t>
            </a:r>
            <a:r>
              <a:rPr lang="pl-PL" dirty="0"/>
              <a:t>(światopogląd) - dopełnienie </a:t>
            </a:r>
            <a:r>
              <a:rPr lang="pl-PL" dirty="0" smtClean="0"/>
              <a:t>światopoglądu </a:t>
            </a:r>
            <a:r>
              <a:rPr lang="pl-PL" dirty="0"/>
              <a:t>o to co jest w nim niezbędne a </a:t>
            </a:r>
            <a:r>
              <a:rPr lang="pl-PL" dirty="0" smtClean="0"/>
              <a:t>nie można tego nazwać wiedzą</a:t>
            </a:r>
            <a:r>
              <a:rPr lang="pl-PL" dirty="0"/>
              <a:t>.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/>
              <a:t>Światopogląd</a:t>
            </a:r>
            <a:r>
              <a:rPr lang="pl-PL" dirty="0"/>
              <a:t> to rzadko </a:t>
            </a:r>
            <a:r>
              <a:rPr lang="pl-PL" dirty="0" smtClean="0"/>
              <a:t>zmieniany, często wartościujący ale kompletny zbiór przekonań </a:t>
            </a:r>
            <a:r>
              <a:rPr lang="pl-PL" dirty="0"/>
              <a:t>człowieka </a:t>
            </a:r>
            <a:r>
              <a:rPr lang="pl-PL" dirty="0" smtClean="0"/>
              <a:t>odnośnie otaczającego go rzeczywistości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Uwaga: nadzieja (jak i wiara) przeminą! (1Kor13)</a:t>
            </a:r>
            <a:endParaRPr lang="pl-PL" sz="1800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397565" y="3074503"/>
            <a:ext cx="11198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08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213899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sz="1600" b="1" i="1" dirty="0">
                <a:latin typeface="Arial" charset="0"/>
              </a:rPr>
              <a:t>i Ogród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Eden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692194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Ziemia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nieco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zepsuta</a:t>
            </a:r>
            <a:endParaRPr lang="pl-PL" altLang="x-none" sz="1600" b="1" i="1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9170488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Nowa </a:t>
            </a:r>
            <a:r>
              <a:rPr lang="pl-PL" altLang="x-none" sz="1600" b="1" i="1" dirty="0" smtClean="0">
                <a:latin typeface="Arial" charset="0"/>
              </a:rPr>
              <a:t>Ziemia </a:t>
            </a:r>
            <a:endParaRPr lang="pl-PL" altLang="x-none" sz="1600" b="1" i="1" dirty="0">
              <a:latin typeface="Arial" charset="0"/>
            </a:endParaRPr>
          </a:p>
          <a:p>
            <a:pPr algn="ctr"/>
            <a:r>
              <a:rPr lang="pl-PL" altLang="x-none" sz="1600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sz="1600" b="1" i="1" dirty="0" smtClean="0">
                <a:latin typeface="Arial" charset="0"/>
              </a:rPr>
              <a:t>Nowe </a:t>
            </a:r>
            <a:r>
              <a:rPr lang="pl-PL" altLang="x-none" sz="1600" b="1" i="1" dirty="0">
                <a:latin typeface="Arial" charset="0"/>
              </a:rPr>
              <a:t>N</a:t>
            </a:r>
            <a:r>
              <a:rPr lang="pl-PL" altLang="x-none" sz="1600" b="1" i="1" dirty="0" smtClean="0">
                <a:latin typeface="Arial" charset="0"/>
              </a:rPr>
              <a:t>iebo</a:t>
            </a:r>
            <a:endParaRPr lang="pl-PL" altLang="x-none" i="1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>
                <a:latin typeface="Arial" charset="0"/>
              </a:rPr>
              <a:t>upadek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zbawienie</a:t>
            </a: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 rot="2693666">
            <a:off x="7238720" y="4573632"/>
            <a:ext cx="1398204" cy="69910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08D00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i="1" dirty="0" smtClean="0">
                <a:latin typeface="Arial" charset="0"/>
              </a:rPr>
              <a:t>zniszczenie</a:t>
            </a:r>
            <a:endParaRPr lang="pl-PL" altLang="x-none" sz="1600" i="1" dirty="0">
              <a:latin typeface="Arial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344637" y="5077994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dirty="0"/>
              <a:t>Jezioro ognia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H="1">
            <a:off x="6329424" y="2376486"/>
            <a:ext cx="0" cy="83147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672199" y="210625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 smtClean="0"/>
              <a:t>Pan Jezus</a:t>
            </a:r>
            <a:endParaRPr kumimoji="0" lang="pl-PL" altLang="pl-PL" sz="1600" i="1" dirty="0"/>
          </a:p>
        </p:txBody>
      </p:sp>
      <p:grpSp>
        <p:nvGrpSpPr>
          <p:cNvPr id="22" name="Grupa 21"/>
          <p:cNvGrpSpPr/>
          <p:nvPr/>
        </p:nvGrpSpPr>
        <p:grpSpPr>
          <a:xfrm>
            <a:off x="8419867" y="5264848"/>
            <a:ext cx="1330325" cy="617537"/>
            <a:chOff x="8177214" y="4557714"/>
            <a:chExt cx="1330325" cy="617537"/>
          </a:xfrm>
        </p:grpSpPr>
        <p:sp>
          <p:nvSpPr>
            <p:cNvPr id="23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4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5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Metahistoria</a:t>
            </a:r>
            <a:r>
              <a:rPr lang="pl-PL" dirty="0" smtClean="0"/>
              <a:t>, oraz jej trudne strony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75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/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213899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sz="1600" b="1" i="1" dirty="0">
                <a:latin typeface="Arial" charset="0"/>
              </a:rPr>
              <a:t>i Ogród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Eden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692194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Ziemia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nieco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zepsuta</a:t>
            </a:r>
            <a:endParaRPr lang="pl-PL" altLang="x-none" sz="1600" b="1" i="1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9170488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Nowa </a:t>
            </a:r>
            <a:r>
              <a:rPr lang="pl-PL" altLang="x-none" sz="1600" b="1" i="1" dirty="0" smtClean="0">
                <a:latin typeface="Arial" charset="0"/>
              </a:rPr>
              <a:t>Ziemia </a:t>
            </a:r>
            <a:endParaRPr lang="pl-PL" altLang="x-none" sz="1600" b="1" i="1" dirty="0">
              <a:latin typeface="Arial" charset="0"/>
            </a:endParaRPr>
          </a:p>
          <a:p>
            <a:pPr algn="ctr"/>
            <a:r>
              <a:rPr lang="pl-PL" altLang="x-none" sz="1600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sz="1600" b="1" i="1" dirty="0" smtClean="0">
                <a:latin typeface="Arial" charset="0"/>
              </a:rPr>
              <a:t>Nowe </a:t>
            </a:r>
            <a:r>
              <a:rPr lang="pl-PL" altLang="x-none" sz="1600" b="1" i="1" dirty="0">
                <a:latin typeface="Arial" charset="0"/>
              </a:rPr>
              <a:t>N</a:t>
            </a:r>
            <a:r>
              <a:rPr lang="pl-PL" altLang="x-none" sz="1600" b="1" i="1" dirty="0" smtClean="0">
                <a:latin typeface="Arial" charset="0"/>
              </a:rPr>
              <a:t>iebo</a:t>
            </a:r>
            <a:endParaRPr lang="pl-PL" altLang="x-none" i="1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>
                <a:latin typeface="Arial" charset="0"/>
              </a:rPr>
              <a:t>upadek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zbawienie</a:t>
            </a: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 rot="2693666">
            <a:off x="7238720" y="4573632"/>
            <a:ext cx="1398204" cy="69910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08D00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i="1" dirty="0" smtClean="0">
                <a:latin typeface="Arial" charset="0"/>
              </a:rPr>
              <a:t>zniszczenie</a:t>
            </a:r>
            <a:endParaRPr lang="pl-PL" altLang="x-none" sz="1600" i="1" dirty="0">
              <a:latin typeface="Arial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344637" y="5077994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dirty="0"/>
              <a:t>Jezioro ognia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H="1">
            <a:off x="6329424" y="2376486"/>
            <a:ext cx="0" cy="83147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22" name="Grupa 21"/>
          <p:cNvGrpSpPr/>
          <p:nvPr/>
        </p:nvGrpSpPr>
        <p:grpSpPr>
          <a:xfrm>
            <a:off x="8419867" y="5264848"/>
            <a:ext cx="1330325" cy="617537"/>
            <a:chOff x="8177214" y="4557714"/>
            <a:chExt cx="1330325" cy="617537"/>
          </a:xfrm>
        </p:grpSpPr>
        <p:sp>
          <p:nvSpPr>
            <p:cNvPr id="23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4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5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 i </a:t>
            </a:r>
            <a:r>
              <a:rPr lang="pl-PL" dirty="0" err="1"/>
              <a:t>metahistoria</a:t>
            </a:r>
            <a:endParaRPr lang="pl-PL" dirty="0"/>
          </a:p>
        </p:txBody>
      </p:sp>
      <p:sp>
        <p:nvSpPr>
          <p:cNvPr id="20" name="PoleTekstowe 19"/>
          <p:cNvSpPr txBox="1"/>
          <p:nvPr/>
        </p:nvSpPr>
        <p:spPr>
          <a:xfrm>
            <a:off x="2607284" y="5873970"/>
            <a:ext cx="4534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Dziś jest czas na </a:t>
            </a:r>
            <a:r>
              <a:rPr lang="pl-PL" sz="2800" b="1" dirty="0" smtClean="0">
                <a:solidFill>
                  <a:srgbClr val="C00000"/>
                </a:solidFill>
              </a:rPr>
              <a:t>moją</a:t>
            </a:r>
            <a:r>
              <a:rPr lang="pl-PL" sz="2800" dirty="0" smtClean="0">
                <a:solidFill>
                  <a:srgbClr val="C00000"/>
                </a:solidFill>
              </a:rPr>
              <a:t> decyzję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5672199" y="210625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 smtClean="0"/>
              <a:t>Pan Jezus</a:t>
            </a:r>
            <a:endParaRPr kumimoji="0" lang="pl-PL" altLang="pl-PL" sz="1600" i="1" dirty="0"/>
          </a:p>
        </p:txBody>
      </p:sp>
      <p:cxnSp>
        <p:nvCxnSpPr>
          <p:cNvPr id="26" name="Łącznik prosty ze strzałką 25"/>
          <p:cNvCxnSpPr/>
          <p:nvPr/>
        </p:nvCxnSpPr>
        <p:spPr>
          <a:xfrm flipV="1">
            <a:off x="5314146" y="4307594"/>
            <a:ext cx="1005991" cy="1467576"/>
          </a:xfrm>
          <a:prstGeom prst="straightConnector1">
            <a:avLst/>
          </a:prstGeom>
          <a:ln w="203200">
            <a:solidFill>
              <a:srgbClr val="C0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40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AutoShape 4"/>
          <p:cNvSpPr>
            <a:spLocks noChangeArrowheads="1"/>
          </p:cNvSpPr>
          <p:nvPr/>
        </p:nvSpPr>
        <p:spPr bwMode="auto">
          <a:xfrm>
            <a:off x="3881746" y="2456397"/>
            <a:ext cx="4056469" cy="3768367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ctr"/>
            <a:endParaRPr lang="pl-PL" altLang="x-none" b="1" i="1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711449" y="4185339"/>
            <a:ext cx="5756275" cy="946943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Metahistoria</a:t>
            </a:r>
            <a:r>
              <a:rPr lang="pl-PL" altLang="pl-PL" dirty="0" smtClean="0"/>
              <a:t> a historia, którą się zajmujemy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078760" y="5003693"/>
            <a:ext cx="5272914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5911702" y="4695745"/>
            <a:ext cx="3072906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7" name="Romb 66"/>
          <p:cNvSpPr/>
          <p:nvPr/>
        </p:nvSpPr>
        <p:spPr bwMode="auto">
          <a:xfrm>
            <a:off x="8394700" y="4802081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5210068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6340369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sp>
        <p:nvSpPr>
          <p:cNvPr id="3" name="Sześcian 2"/>
          <p:cNvSpPr/>
          <p:nvPr/>
        </p:nvSpPr>
        <p:spPr>
          <a:xfrm>
            <a:off x="9330052" y="3424719"/>
            <a:ext cx="1475956" cy="1471525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085805" y="4191490"/>
            <a:ext cx="500376" cy="49631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023436" y="3424718"/>
            <a:ext cx="1581340" cy="147152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4288657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3" name="Grupa 62"/>
          <p:cNvGrpSpPr/>
          <p:nvPr/>
        </p:nvGrpSpPr>
        <p:grpSpPr>
          <a:xfrm>
            <a:off x="8177214" y="5652982"/>
            <a:ext cx="1330325" cy="617537"/>
            <a:chOff x="8177214" y="4557714"/>
            <a:chExt cx="1330325" cy="617537"/>
          </a:xfrm>
        </p:grpSpPr>
        <p:sp>
          <p:nvSpPr>
            <p:cNvPr id="64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65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66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9330052" y="2492052"/>
            <a:ext cx="1314450" cy="79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smtClean="0"/>
              <a:t>Nowe Niebo</a:t>
            </a:r>
            <a:br>
              <a:rPr kumimoji="0" lang="pl-PL" altLang="pl-PL" sz="1600" smtClean="0"/>
            </a:br>
            <a:r>
              <a:rPr kumimoji="0" lang="pl-PL" altLang="pl-PL" sz="1600" smtClean="0"/>
              <a:t>i</a:t>
            </a:r>
            <a:br>
              <a:rPr kumimoji="0" lang="pl-PL" altLang="pl-PL" sz="1600" smtClean="0"/>
            </a:br>
            <a:r>
              <a:rPr kumimoji="0" lang="pl-PL" altLang="pl-PL" sz="1600" smtClean="0"/>
              <a:t>Nowa Ziemia</a:t>
            </a:r>
            <a:endParaRPr kumimoji="0" lang="pl-PL" altLang="pl-PL" sz="1600" dirty="0"/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1023436" y="2795261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 smtClean="0"/>
              <a:t>Ogród Eden</a:t>
            </a:r>
            <a:endParaRPr kumimoji="0" lang="pl-PL" altLang="pl-PL" sz="1600" dirty="0"/>
          </a:p>
        </p:txBody>
      </p:sp>
      <p:sp>
        <p:nvSpPr>
          <p:cNvPr id="7" name="PoleTekstowe 6"/>
          <p:cNvSpPr txBox="1"/>
          <p:nvPr/>
        </p:nvSpPr>
        <p:spPr>
          <a:xfrm>
            <a:off x="6166873" y="4009739"/>
            <a:ext cx="670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?</a:t>
            </a:r>
            <a:endParaRPr lang="pl-PL" sz="7200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3153662" y="164639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 smtClean="0"/>
              <a:t>Pan Jezus</a:t>
            </a:r>
            <a:endParaRPr kumimoji="0" lang="pl-PL" altLang="pl-PL" sz="1600" i="1" dirty="0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rot="-5400000">
            <a:off x="3800174" y="3327217"/>
            <a:ext cx="259979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4109473" y="4614416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4642873" y="4614417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4642873" y="531155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V="1">
            <a:off x="4871473" y="4614417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4871473" y="4627116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rot="5400000" flipV="1">
            <a:off x="2739724" y="3320869"/>
            <a:ext cx="258709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5589586" y="2163396"/>
            <a:ext cx="2096311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smtClean="0"/>
              <a:t>Ziemia nieco zepsuta</a:t>
            </a:r>
            <a:endParaRPr kumimoji="0" lang="pl-PL" altLang="pl-PL" sz="1600" dirty="0"/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>
            <a:off x="5172450" y="2030904"/>
            <a:ext cx="108944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2" name="Line 4"/>
          <p:cNvSpPr>
            <a:spLocks noChangeShapeType="1"/>
          </p:cNvSpPr>
          <p:nvPr/>
        </p:nvSpPr>
        <p:spPr bwMode="auto">
          <a:xfrm>
            <a:off x="2909287" y="2027318"/>
            <a:ext cx="108944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4" name="Freeform 31"/>
          <p:cNvSpPr>
            <a:spLocks/>
          </p:cNvSpPr>
          <p:nvPr/>
        </p:nvSpPr>
        <p:spPr bwMode="auto">
          <a:xfrm>
            <a:off x="5659440" y="4702923"/>
            <a:ext cx="218021" cy="324062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  <a:gd name="connsiteX0" fmla="*/ 0 w 11318"/>
              <a:gd name="connsiteY0" fmla="*/ 11369 h 11369"/>
              <a:gd name="connsiteX1" fmla="*/ 11318 w 11318"/>
              <a:gd name="connsiteY1" fmla="*/ 0 h 11369"/>
              <a:gd name="connsiteX0" fmla="*/ 0 w 9341"/>
              <a:gd name="connsiteY0" fmla="*/ 16843 h 16843"/>
              <a:gd name="connsiteX1" fmla="*/ 9341 w 9341"/>
              <a:gd name="connsiteY1" fmla="*/ 0 h 16843"/>
              <a:gd name="connsiteX0" fmla="*/ 0 w 6001"/>
              <a:gd name="connsiteY0" fmla="*/ 10271 h 10271"/>
              <a:gd name="connsiteX1" fmla="*/ 6001 w 6001"/>
              <a:gd name="connsiteY1" fmla="*/ 0 h 1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01" h="10271">
                <a:moveTo>
                  <a:pt x="0" y="10271"/>
                </a:moveTo>
                <a:lnTo>
                  <a:pt x="6001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PoleTekstowe 34"/>
          <p:cNvSpPr txBox="1"/>
          <p:nvPr/>
        </p:nvSpPr>
        <p:spPr>
          <a:xfrm>
            <a:off x="861636" y="6332105"/>
            <a:ext cx="4534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Dziś jest czas na </a:t>
            </a:r>
            <a:r>
              <a:rPr lang="pl-PL" sz="2800" b="1" dirty="0" smtClean="0">
                <a:solidFill>
                  <a:srgbClr val="C00000"/>
                </a:solidFill>
              </a:rPr>
              <a:t>moją</a:t>
            </a:r>
            <a:r>
              <a:rPr lang="pl-PL" sz="2800" dirty="0" smtClean="0">
                <a:solidFill>
                  <a:srgbClr val="C00000"/>
                </a:solidFill>
              </a:rPr>
              <a:t> decyzję</a:t>
            </a:r>
            <a:endParaRPr lang="pl-PL" sz="2800" dirty="0">
              <a:solidFill>
                <a:srgbClr val="C00000"/>
              </a:solidFill>
            </a:endParaRPr>
          </a:p>
        </p:txBody>
      </p:sp>
      <p:cxnSp>
        <p:nvCxnSpPr>
          <p:cNvPr id="36" name="Łącznik prosty ze strzałką 35"/>
          <p:cNvCxnSpPr/>
          <p:nvPr/>
        </p:nvCxnSpPr>
        <p:spPr>
          <a:xfrm flipV="1">
            <a:off x="5389418" y="5254030"/>
            <a:ext cx="247946" cy="1299442"/>
          </a:xfrm>
          <a:prstGeom prst="straightConnector1">
            <a:avLst/>
          </a:prstGeom>
          <a:ln w="203200">
            <a:solidFill>
              <a:srgbClr val="C0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1179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5641</TotalTime>
  <Words>1474</Words>
  <Application>Microsoft Macintosh PowerPoint</Application>
  <PresentationFormat>Panoramiczny</PresentationFormat>
  <Paragraphs>383</Paragraphs>
  <Slides>37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44" baseType="lpstr">
      <vt:lpstr>Calibri</vt:lpstr>
      <vt:lpstr>Calibri Light</vt:lpstr>
      <vt:lpstr>Mangal</vt:lpstr>
      <vt:lpstr>Monotype Sorts</vt:lpstr>
      <vt:lpstr>Times New Roman</vt:lpstr>
      <vt:lpstr>Arial</vt:lpstr>
      <vt:lpstr>Motyw pakietu Office</vt:lpstr>
      <vt:lpstr>Co będzie ze mną po śmierci? Nadzieja ucznia Jezusa.</vt:lpstr>
      <vt:lpstr>Plan</vt:lpstr>
      <vt:lpstr>Metahistoria a historia</vt:lpstr>
      <vt:lpstr>Metahistoria</vt:lpstr>
      <vt:lpstr>Zadanie określone w 1P3:15n</vt:lpstr>
      <vt:lpstr>Nadzieja to …</vt:lpstr>
      <vt:lpstr>Metahistoria, oraz jej trudne strony</vt:lpstr>
      <vt:lpstr>Ja i metahistoria</vt:lpstr>
      <vt:lpstr>Metahistoria a historia, którą się zajmujemy</vt:lpstr>
      <vt:lpstr>Biblijny plan dziejów a Święta Pana w Kpł23 </vt:lpstr>
      <vt:lpstr>Biblijny plan dziejów a Święta Pana w Kpł23 </vt:lpstr>
      <vt:lpstr>Biblijny plan dziejów – część wykonana </vt:lpstr>
      <vt:lpstr>Biblijny plan dziejów – część zaplanowana </vt:lpstr>
      <vt:lpstr>Abstrakt - działania Pana Jezusa na ziemi</vt:lpstr>
      <vt:lpstr>Wydarzenia  w których planuję brać udział</vt:lpstr>
      <vt:lpstr>Wydarzenia w których planuję brać udział</vt:lpstr>
      <vt:lpstr>Wydarzenia w których planuję brać udział</vt:lpstr>
      <vt:lpstr>Szeroka droga, która prowadzi na zatracenie</vt:lpstr>
      <vt:lpstr>#0. Droga poprzez nowe narodzenie</vt:lpstr>
      <vt:lpstr>#1. Śmierć ciała, przeniesienie na łono Abrahama</vt:lpstr>
      <vt:lpstr>#2. Zmartwychwstanie w nowym ciele</vt:lpstr>
      <vt:lpstr>#3. Trybunał Chrystusa</vt:lpstr>
      <vt:lpstr>#4. Wesela Baranka</vt:lpstr>
      <vt:lpstr>#5. Powrót na ziemię</vt:lpstr>
      <vt:lpstr>#6. Współkrólowanie w Królestwie Mesjasza</vt:lpstr>
      <vt:lpstr>#7. Nowe Nieba i Nowa Ziemia</vt:lpstr>
      <vt:lpstr>Siedem wydarzeń zaplanowanych w życiu ucznia Jezusa</vt:lpstr>
      <vt:lpstr>Wszystkie obiekty do zachowania !</vt:lpstr>
      <vt:lpstr>Inwestycje, które nie spłoną</vt:lpstr>
      <vt:lpstr>Inwestycja</vt:lpstr>
      <vt:lpstr>Inwestycja</vt:lpstr>
      <vt:lpstr>Efekty są odsunięte w czasie</vt:lpstr>
      <vt:lpstr>Niepewność #1 – czy odbiorę</vt:lpstr>
      <vt:lpstr>Niepewność #2 – ile odbiorę</vt:lpstr>
      <vt:lpstr>Inwestowanie wg Łk 16</vt:lpstr>
      <vt:lpstr>Problem #1 – czy będę zdolny odebrać?</vt:lpstr>
      <vt:lpstr>Problem #2 – czy to co dostnę będzie coś warte?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158</cp:revision>
  <cp:lastPrinted>2019-03-31T13:29:41Z</cp:lastPrinted>
  <dcterms:created xsi:type="dcterms:W3CDTF">2018-05-18T15:30:11Z</dcterms:created>
  <dcterms:modified xsi:type="dcterms:W3CDTF">2019-07-03T20:16:03Z</dcterms:modified>
</cp:coreProperties>
</file>